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</p:sldIdLst>
  <p:sldSz cx="18288000" cy="10287000"/>
  <p:notesSz cx="6858000" cy="9144000"/>
  <p:embeddedFontLst>
    <p:embeddedFont>
      <p:font typeface="Arial Bold" panose="020B0704020202020204" pitchFamily="34" charset="0"/>
      <p:regular r:id="rId15"/>
      <p:bold r:id="rId16"/>
    </p:embeddedFont>
    <p:embeddedFont>
      <p:font typeface="Calibri (MS)" panose="020B0604020202020204" charset="0"/>
      <p:regular r:id="rId17"/>
    </p:embeddedFont>
    <p:embeddedFont>
      <p:font typeface="Calibri (MS)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tupideavalidator.vercel.app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rive.google.com/file/d/1YLYWrbuHLVFUld1Qq5Ahp6pHdIFyECEr/view?usp=sharing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286000" y="1683544"/>
            <a:ext cx="13716000" cy="1567656"/>
            <a:chOff x="0" y="0"/>
            <a:chExt cx="18288000" cy="20902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288000" cy="2090208"/>
            </a:xfrm>
            <a:custGeom>
              <a:avLst/>
              <a:gdLst/>
              <a:ahLst/>
              <a:cxnLst/>
              <a:rect l="l" t="t" r="r" b="b"/>
              <a:pathLst>
                <a:path w="18288000" h="2090208">
                  <a:moveTo>
                    <a:pt x="0" y="0"/>
                  </a:moveTo>
                  <a:lnTo>
                    <a:pt x="18288000" y="0"/>
                  </a:lnTo>
                  <a:lnTo>
                    <a:pt x="18288000" y="2090208"/>
                  </a:lnTo>
                  <a:lnTo>
                    <a:pt x="0" y="20902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57150"/>
              <a:ext cx="18288000" cy="2033058"/>
            </a:xfrm>
            <a:prstGeom prst="rect">
              <a:avLst/>
            </a:prstGeom>
          </p:spPr>
          <p:txBody>
            <a:bodyPr lIns="0" tIns="0" rIns="0" bIns="0" rtlCol="0" anchor="b"/>
            <a:lstStyle/>
            <a:p>
              <a:pPr algn="ctr">
                <a:lnSpc>
                  <a:spcPts val="7776"/>
                </a:lnSpc>
              </a:pPr>
              <a:r>
                <a:rPr lang="en-US" sz="72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Startup Idea Validator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923539" y="3860880"/>
            <a:ext cx="6751322" cy="3415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6"/>
              </a:lnSpc>
            </a:pPr>
            <a:r>
              <a:rPr lang="en-US" sz="3607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Group : G566</a:t>
            </a:r>
          </a:p>
          <a:p>
            <a:pPr algn="ctr">
              <a:lnSpc>
                <a:spcPts val="3116"/>
              </a:lnSpc>
            </a:pPr>
            <a:endParaRPr lang="en-US" sz="3607" b="1" dirty="0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  <a:p>
            <a:pPr algn="ctr">
              <a:lnSpc>
                <a:spcPts val="2877"/>
              </a:lnSpc>
            </a:pPr>
            <a:r>
              <a:rPr lang="en-US" sz="3330" b="1" dirty="0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Team Members: </a:t>
            </a:r>
          </a:p>
          <a:p>
            <a:pPr algn="ctr">
              <a:lnSpc>
                <a:spcPts val="2877"/>
              </a:lnSpc>
            </a:pPr>
            <a:r>
              <a:rPr lang="en-US" sz="333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23bd1a0502</a:t>
            </a:r>
          </a:p>
          <a:p>
            <a:pPr algn="ctr">
              <a:lnSpc>
                <a:spcPts val="2877"/>
              </a:lnSpc>
            </a:pPr>
            <a:r>
              <a:rPr lang="en-US" sz="333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23bd1a050Z</a:t>
            </a:r>
          </a:p>
          <a:p>
            <a:pPr algn="ctr">
              <a:lnSpc>
                <a:spcPts val="2877"/>
              </a:lnSpc>
            </a:pPr>
            <a:r>
              <a:rPr lang="en-US" sz="333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23bd1a0546</a:t>
            </a:r>
          </a:p>
          <a:p>
            <a:pPr algn="ctr">
              <a:lnSpc>
                <a:spcPts val="2877"/>
              </a:lnSpc>
            </a:pPr>
            <a:r>
              <a:rPr lang="en-US" sz="333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23bd1a0547</a:t>
            </a:r>
          </a:p>
          <a:p>
            <a:pPr algn="ctr">
              <a:lnSpc>
                <a:spcPts val="2877"/>
              </a:lnSpc>
            </a:pPr>
            <a:r>
              <a:rPr lang="en-US" sz="333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23bd1a054X</a:t>
            </a:r>
          </a:p>
          <a:p>
            <a:pPr algn="ctr">
              <a:lnSpc>
                <a:spcPts val="2877"/>
              </a:lnSpc>
            </a:pPr>
            <a:endParaRPr lang="en-US" sz="333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9766301" y="3767535"/>
            <a:ext cx="3398043" cy="3398043"/>
            <a:chOff x="0" y="0"/>
            <a:chExt cx="4530724" cy="453072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530725" cy="4530725"/>
            </a:xfrm>
            <a:custGeom>
              <a:avLst/>
              <a:gdLst/>
              <a:ahLst/>
              <a:cxnLst/>
              <a:rect l="l" t="t" r="r" b="b"/>
              <a:pathLst>
                <a:path w="4530725" h="4530725">
                  <a:moveTo>
                    <a:pt x="0" y="0"/>
                  </a:moveTo>
                  <a:lnTo>
                    <a:pt x="4530725" y="0"/>
                  </a:lnTo>
                  <a:lnTo>
                    <a:pt x="4530725" y="4530725"/>
                  </a:lnTo>
                  <a:lnTo>
                    <a:pt x="0" y="453072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57300" y="547688"/>
            <a:ext cx="15773400" cy="1988345"/>
            <a:chOff x="0" y="0"/>
            <a:chExt cx="21031200" cy="26511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21031200" cy="26130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4"/>
                </a:lnSpc>
              </a:pPr>
              <a:r>
                <a:rPr lang="en-US" sz="48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Objectives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57300" y="2293804"/>
            <a:ext cx="15590520" cy="3270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50580" lvl="1" indent="-425290" algn="l">
              <a:lnSpc>
                <a:spcPts val="5075"/>
              </a:lnSpc>
              <a:buFont typeface="Arial"/>
              <a:buChar char="•"/>
            </a:pPr>
            <a:r>
              <a:rPr lang="en-US" sz="42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Automate startup idea validation using AI.</a:t>
            </a:r>
          </a:p>
          <a:p>
            <a:pPr marL="850580" lvl="1" indent="-425290" algn="l">
              <a:lnSpc>
                <a:spcPts val="5075"/>
              </a:lnSpc>
              <a:buFont typeface="Arial"/>
              <a:buChar char="•"/>
            </a:pPr>
            <a:r>
              <a:rPr lang="en-US" sz="42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Provide personalized feasibility and market analysis feedback.</a:t>
            </a:r>
          </a:p>
          <a:p>
            <a:pPr marL="850580" lvl="1" indent="-425290" algn="l">
              <a:lnSpc>
                <a:spcPts val="5075"/>
              </a:lnSpc>
              <a:buFont typeface="Arial"/>
              <a:buChar char="•"/>
            </a:pPr>
            <a:r>
              <a:rPr lang="en-US" sz="42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Enable idea mentorship through expert connections.</a:t>
            </a:r>
          </a:p>
          <a:p>
            <a:pPr marL="850580" lvl="1" indent="-425290" algn="l">
              <a:lnSpc>
                <a:spcPts val="5075"/>
              </a:lnSpc>
              <a:buFont typeface="Arial"/>
              <a:buChar char="•"/>
            </a:pPr>
            <a:r>
              <a:rPr lang="en-US" sz="42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Simplify startup evaluation for students and innovators.</a:t>
            </a:r>
          </a:p>
          <a:p>
            <a:pPr marL="850580" lvl="1" indent="-425290" algn="l">
              <a:lnSpc>
                <a:spcPts val="5075"/>
              </a:lnSpc>
              <a:buFont typeface="Arial"/>
              <a:buChar char="•"/>
            </a:pPr>
            <a:r>
              <a:rPr lang="en-US" sz="42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Offer an interactive and secure full-stack web platform.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20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57300" y="547688"/>
            <a:ext cx="15773400" cy="1988345"/>
            <a:chOff x="0" y="0"/>
            <a:chExt cx="21031200" cy="26511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21031200" cy="26130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4"/>
                </a:lnSpc>
              </a:pPr>
              <a:r>
                <a:rPr lang="en-US" sz="48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Future Scope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66800" y="2807635"/>
            <a:ext cx="15262860" cy="23130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60095" lvl="1" indent="-380048" algn="l">
              <a:lnSpc>
                <a:spcPts val="4536"/>
              </a:lnSpc>
              <a:buFont typeface="Arial"/>
              <a:buChar char="•"/>
            </a:pPr>
            <a:r>
              <a:rPr lang="en-US" sz="44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Integrate mobile app version for wider accessibility.</a:t>
            </a:r>
          </a:p>
          <a:p>
            <a:pPr marL="760095" lvl="1" indent="-380048" algn="l">
              <a:lnSpc>
                <a:spcPts val="4536"/>
              </a:lnSpc>
              <a:buFont typeface="Arial"/>
              <a:buChar char="•"/>
            </a:pPr>
            <a:r>
              <a:rPr lang="en-US" sz="44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Enhance AI models for predictive success metrics.</a:t>
            </a:r>
          </a:p>
          <a:p>
            <a:pPr marL="760095" lvl="1" indent="-380048" algn="l">
              <a:lnSpc>
                <a:spcPts val="4536"/>
              </a:lnSpc>
              <a:buFont typeface="Arial"/>
              <a:buChar char="•"/>
            </a:pPr>
            <a:r>
              <a:rPr lang="en-US" sz="44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Add investor matchmaking and funding support features.</a:t>
            </a:r>
          </a:p>
          <a:p>
            <a:pPr marL="760095" lvl="1" indent="-380048" algn="l">
              <a:lnSpc>
                <a:spcPts val="4536"/>
              </a:lnSpc>
              <a:buFont typeface="Arial"/>
              <a:buChar char="•"/>
            </a:pPr>
            <a:r>
              <a:rPr lang="en-US" sz="44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Introduce analytics dashboards for user and system insights.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57300" y="547688"/>
            <a:ext cx="15773400" cy="1988345"/>
            <a:chOff x="0" y="0"/>
            <a:chExt cx="21031200" cy="26511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21031200" cy="26130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4"/>
                </a:lnSpc>
              </a:pPr>
              <a:r>
                <a:rPr lang="en-US" sz="48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Conclusion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28700" y="2497932"/>
            <a:ext cx="15590520" cy="3154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4386" lvl="1" indent="-407193" algn="l">
              <a:lnSpc>
                <a:spcPts val="4859"/>
              </a:lnSpc>
              <a:buFont typeface="Arial"/>
              <a:buChar char="•"/>
            </a:pPr>
            <a:r>
              <a:rPr lang="en-US" sz="44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Startup Idea Validator bridges the gap between ideation and execution.</a:t>
            </a:r>
          </a:p>
          <a:p>
            <a:pPr marL="814386" lvl="1" indent="-407193" algn="l">
              <a:lnSpc>
                <a:spcPts val="4859"/>
              </a:lnSpc>
              <a:buFont typeface="Arial"/>
              <a:buChar char="•"/>
            </a:pPr>
            <a:r>
              <a:rPr lang="en-US" sz="44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It provides an AI-powered, structured evaluation framework.</a:t>
            </a:r>
          </a:p>
          <a:p>
            <a:pPr marL="814386" lvl="1" indent="-407193" algn="l">
              <a:lnSpc>
                <a:spcPts val="4859"/>
              </a:lnSpc>
              <a:buFont typeface="Arial"/>
              <a:buChar char="•"/>
            </a:pPr>
            <a:r>
              <a:rPr lang="en-US" sz="4499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platform empowers innovators to refine their startup ideas effectively.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>
            <a:off x="1257300" y="547688"/>
            <a:ext cx="15773400" cy="1988345"/>
            <a:chOff x="0" y="0"/>
            <a:chExt cx="21031200" cy="26511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21031200" cy="26130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4"/>
                </a:lnSpc>
              </a:pPr>
              <a:r>
                <a:rPr lang="en-US" sz="480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Thank You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57300" y="2321306"/>
            <a:ext cx="15590520" cy="6347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6"/>
              </a:lnSpc>
            </a:pPr>
            <a:endParaRPr dirty="0"/>
          </a:p>
          <a:p>
            <a:pPr marL="760095" lvl="1" indent="-380048" algn="l">
              <a:lnSpc>
                <a:spcPts val="4536"/>
              </a:lnSpc>
              <a:buFont typeface="Arial"/>
              <a:buChar char="•"/>
            </a:pPr>
            <a:r>
              <a:rPr lang="en-US" sz="42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Questions are welcome.</a:t>
            </a:r>
          </a:p>
          <a:p>
            <a:pPr marL="760095" lvl="1" indent="-380048" algn="l">
              <a:lnSpc>
                <a:spcPts val="4536"/>
              </a:lnSpc>
              <a:buFont typeface="Arial"/>
              <a:buChar char="•"/>
            </a:pPr>
            <a:endParaRPr lang="en-US" sz="42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760095" lvl="1" indent="-380048" algn="l">
              <a:lnSpc>
                <a:spcPts val="4536"/>
              </a:lnSpc>
              <a:buFont typeface="Arial"/>
              <a:buChar char="•"/>
            </a:pPr>
            <a:r>
              <a:rPr lang="en-US" sz="42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Web Application : </a:t>
            </a:r>
            <a:r>
              <a:rPr lang="en-US" sz="42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  <a:hlinkClick r:id="rId3"/>
              </a:rPr>
              <a:t>LINK</a:t>
            </a:r>
            <a:endParaRPr lang="en-US" sz="42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760095" lvl="1" indent="-380048" algn="l">
              <a:lnSpc>
                <a:spcPts val="4536"/>
              </a:lnSpc>
              <a:buFont typeface="Arial"/>
              <a:buChar char="•"/>
            </a:pPr>
            <a:endParaRPr lang="en-US" sz="4200" u="sng" dirty="0">
              <a:solidFill>
                <a:srgbClr val="0563C1"/>
              </a:solidFill>
              <a:latin typeface="Calibri (MS)"/>
              <a:ea typeface="Calibri (MS)"/>
              <a:cs typeface="Calibri (MS)"/>
              <a:sym typeface="Calibri (MS)"/>
              <a:hlinkClick r:id="rId3" tooltip="https://startupideavalidator.vercel.app/"/>
            </a:endParaRPr>
          </a:p>
          <a:p>
            <a:pPr marL="760095" lvl="1" indent="-380048">
              <a:lnSpc>
                <a:spcPts val="4536"/>
              </a:lnSpc>
              <a:buFont typeface="Arial"/>
              <a:buChar char="•"/>
            </a:pPr>
            <a:r>
              <a:rPr lang="en-US" sz="42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DEMO Video :  </a:t>
            </a:r>
            <a:r>
              <a:rPr lang="en-US" sz="42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  <a:hlinkClick r:id="rId4"/>
              </a:rPr>
              <a:t>LINK</a:t>
            </a:r>
            <a:endParaRPr lang="en-US" sz="42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760095" lvl="1" indent="-380048" algn="l">
              <a:lnSpc>
                <a:spcPts val="4536"/>
              </a:lnSpc>
              <a:buFont typeface="Arial"/>
              <a:buChar char="•"/>
            </a:pPr>
            <a:endParaRPr lang="en-US" sz="4200" u="sng" dirty="0">
              <a:solidFill>
                <a:srgbClr val="0563C1"/>
              </a:solidFill>
              <a:latin typeface="Calibri (MS)"/>
              <a:ea typeface="Calibri (MS)"/>
              <a:cs typeface="Calibri (MS)"/>
              <a:sym typeface="Calibri (MS)"/>
              <a:hlinkClick r:id="rId3" tooltip="https://startupideavalidator.vercel.app/"/>
            </a:endParaRPr>
          </a:p>
          <a:p>
            <a:pPr marL="380047" lvl="1" algn="l">
              <a:lnSpc>
                <a:spcPts val="4536"/>
              </a:lnSpc>
            </a:pPr>
            <a:endParaRPr lang="en-US" sz="4200" u="sng" dirty="0">
              <a:solidFill>
                <a:srgbClr val="0563C1"/>
              </a:solidFill>
              <a:latin typeface="Calibri (MS)"/>
              <a:ea typeface="Calibri (MS)"/>
              <a:cs typeface="Calibri (MS)"/>
              <a:sym typeface="Calibri (MS)"/>
              <a:hlinkClick r:id="rId3" tooltip="https://startupideavalidator.vercel.app/"/>
            </a:endParaRPr>
          </a:p>
          <a:p>
            <a:pPr marL="380047" lvl="1" algn="l">
              <a:lnSpc>
                <a:spcPts val="4536"/>
              </a:lnSpc>
            </a:pPr>
            <a:endParaRPr lang="en-US" sz="4200" u="sng" dirty="0">
              <a:solidFill>
                <a:srgbClr val="0563C1"/>
              </a:solidFill>
              <a:latin typeface="Calibri (MS)"/>
              <a:ea typeface="Calibri (MS)"/>
              <a:cs typeface="Calibri (MS)"/>
              <a:sym typeface="Calibri (MS)"/>
              <a:hlinkClick r:id="rId3" tooltip="https://startupideavalidator.vercel.app/"/>
            </a:endParaRPr>
          </a:p>
          <a:p>
            <a:pPr marL="380047" lvl="1" algn="l">
              <a:lnSpc>
                <a:spcPts val="4536"/>
              </a:lnSpc>
            </a:pPr>
            <a:endParaRPr lang="en-US" sz="4200" b="1" u="sng" dirty="0">
              <a:solidFill>
                <a:srgbClr val="0563C1"/>
              </a:solidFill>
              <a:latin typeface="Calibri (MS)"/>
              <a:ea typeface="Calibri (MS)"/>
              <a:cs typeface="Calibri (MS)"/>
              <a:sym typeface="Calibri (MS)"/>
              <a:hlinkClick r:id="rId3" tooltip="https://startupideavalidator.vercel.app/"/>
            </a:endParaRPr>
          </a:p>
          <a:p>
            <a:pPr marL="760095" lvl="1" indent="-380048" algn="l">
              <a:lnSpc>
                <a:spcPts val="4536"/>
              </a:lnSpc>
            </a:pPr>
            <a:endParaRPr lang="en-US" sz="4200" u="sng" dirty="0">
              <a:solidFill>
                <a:srgbClr val="0563C1"/>
              </a:solidFill>
              <a:latin typeface="Calibri (MS)"/>
              <a:ea typeface="Calibri (MS)"/>
              <a:cs typeface="Calibri (MS)"/>
              <a:sym typeface="Calibri (MS)"/>
              <a:hlinkClick r:id="rId3" tooltip="https://startupideavalidator.vercel.app/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57300" y="547688"/>
            <a:ext cx="15773400" cy="1988345"/>
            <a:chOff x="0" y="0"/>
            <a:chExt cx="21031200" cy="26511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47625"/>
              <a:ext cx="21031200" cy="260350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480"/>
                </a:lnSpc>
              </a:pPr>
              <a:r>
                <a:rPr lang="en-US" sz="60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Problem Statement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48740" y="2307908"/>
            <a:ext cx="15590520" cy="44458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88"/>
              </a:lnSpc>
            </a:pPr>
            <a:endParaRPr dirty="0"/>
          </a:p>
          <a:p>
            <a:pPr marL="651510" lvl="1" indent="-325755" algn="l">
              <a:lnSpc>
                <a:spcPts val="3888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Many founders have startup ideas but are unsure if those ideas are viable.​</a:t>
            </a:r>
          </a:p>
          <a:p>
            <a:pPr marL="651510" lvl="1" indent="-325755" algn="l">
              <a:lnSpc>
                <a:spcPts val="3888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They lack structured evaluation and rely on random opinions.​</a:t>
            </a:r>
          </a:p>
          <a:p>
            <a:pPr marL="651510" lvl="1" indent="-325755" algn="l">
              <a:lnSpc>
                <a:spcPts val="3888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No easy tool to judge feasibility, market potential, uniqueness, or revenue scope.​</a:t>
            </a:r>
          </a:p>
          <a:p>
            <a:pPr marL="651510" lvl="1" indent="-325755" algn="l">
              <a:lnSpc>
                <a:spcPts val="3888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Difficulty in accessing mentors or experts for feedback.​</a:t>
            </a:r>
          </a:p>
          <a:p>
            <a:pPr marL="651510" lvl="1" indent="-325755" algn="l">
              <a:lnSpc>
                <a:spcPts val="3888"/>
              </a:lnSpc>
              <a:buFont typeface="Arial"/>
              <a:buChar char="•"/>
            </a:pPr>
            <a:r>
              <a:rPr lang="en-US" sz="36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Need for a simple AI-based platform that evaluates ideas and provides actionable feedback.</a:t>
            </a:r>
          </a:p>
          <a:p>
            <a:pPr marL="651510" lvl="1" indent="-325755" algn="l">
              <a:lnSpc>
                <a:spcPts val="3888"/>
              </a:lnSpc>
            </a:pPr>
            <a:endParaRPr lang="en-US" sz="3600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57300" y="547688"/>
            <a:ext cx="15773400" cy="1988345"/>
            <a:chOff x="0" y="0"/>
            <a:chExt cx="21031200" cy="26511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21031200" cy="26130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4"/>
                </a:lnSpc>
              </a:pPr>
              <a:r>
                <a:rPr lang="en-US" sz="48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Abstract / Overview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48740" y="2746058"/>
            <a:ext cx="15590520" cy="34624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760095" lvl="1" indent="-380048" algn="l">
              <a:lnSpc>
                <a:spcPts val="4536"/>
              </a:lnSpc>
              <a:buFont typeface="Arial"/>
              <a:buChar char="•"/>
            </a:pPr>
            <a:r>
              <a:rPr lang="en-US" sz="42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Startup Idea Validator is an AI-based web platform designed to validate and evaluate startup ideas objectively.</a:t>
            </a:r>
          </a:p>
          <a:p>
            <a:pPr marL="760095" lvl="1" indent="-380048" algn="l">
              <a:lnSpc>
                <a:spcPts val="4536"/>
              </a:lnSpc>
              <a:buFont typeface="Arial"/>
              <a:buChar char="•"/>
            </a:pPr>
            <a:r>
              <a:rPr lang="en-US" sz="42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It assists early-stage founders by providing AI-driven feedback, feasibility analysis, and expert mentorship.</a:t>
            </a:r>
          </a:p>
          <a:p>
            <a:pPr marL="760095" lvl="1" indent="-380048" algn="l">
              <a:lnSpc>
                <a:spcPts val="4536"/>
              </a:lnSpc>
              <a:buFont typeface="Arial"/>
              <a:buChar char="•"/>
            </a:pPr>
            <a:r>
              <a:rPr lang="en-US" sz="4200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The project integrates machine learning models to deliver structured and data-backed insights.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57300" y="1165796"/>
            <a:ext cx="15773400" cy="837230"/>
            <a:chOff x="0" y="0"/>
            <a:chExt cx="21031200" cy="11163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031200" cy="1116306"/>
            </a:xfrm>
            <a:custGeom>
              <a:avLst/>
              <a:gdLst/>
              <a:ahLst/>
              <a:cxnLst/>
              <a:rect l="l" t="t" r="r" b="b"/>
              <a:pathLst>
                <a:path w="21031200" h="1116306">
                  <a:moveTo>
                    <a:pt x="0" y="0"/>
                  </a:moveTo>
                  <a:lnTo>
                    <a:pt x="21031200" y="0"/>
                  </a:lnTo>
                  <a:lnTo>
                    <a:pt x="21031200" y="1116306"/>
                  </a:lnTo>
                  <a:lnTo>
                    <a:pt x="0" y="11163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21031200" cy="107820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4"/>
                </a:lnSpc>
              </a:pPr>
              <a:r>
                <a:rPr lang="en-US" sz="48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Existing Vs Proposed System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57300" y="2766832"/>
            <a:ext cx="15262971" cy="561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36"/>
              </a:lnSpc>
            </a:pPr>
            <a:r>
              <a:rPr lang="en-US" sz="42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Existing System:</a:t>
            </a:r>
          </a:p>
          <a:p>
            <a:pPr marL="651510" lvl="1" indent="-325755" algn="l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Startup evaluation is mostly </a:t>
            </a:r>
            <a:r>
              <a:rPr lang="en-US" sz="36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manual</a:t>
            </a: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and </a:t>
            </a:r>
            <a:r>
              <a:rPr lang="en-US" sz="36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subjective</a:t>
            </a: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.</a:t>
            </a:r>
          </a:p>
          <a:p>
            <a:pPr marL="651510" lvl="1" indent="-325755" algn="l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Entrepreneurs depend on </a:t>
            </a:r>
            <a:r>
              <a:rPr lang="en-US" sz="36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mentors or incubators</a:t>
            </a: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for idea feedback.</a:t>
            </a:r>
          </a:p>
          <a:p>
            <a:pPr marL="651053" lvl="1" indent="-325526" algn="l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Feedback is </a:t>
            </a:r>
            <a:r>
              <a:rPr lang="en-US" sz="36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inconsistent</a:t>
            </a: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and lacks data-driven analysis.</a:t>
            </a:r>
          </a:p>
          <a:p>
            <a:pPr algn="l">
              <a:lnSpc>
                <a:spcPts val="3888"/>
              </a:lnSpc>
            </a:pPr>
            <a:endParaRPr lang="en-US" sz="360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algn="l">
              <a:lnSpc>
                <a:spcPts val="4536"/>
              </a:lnSpc>
            </a:pPr>
            <a:r>
              <a:rPr lang="en-US" sz="42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Proposed System:</a:t>
            </a:r>
          </a:p>
          <a:p>
            <a:pPr marL="651510" lvl="1" indent="-325755" algn="l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Provides an </a:t>
            </a:r>
            <a:r>
              <a:rPr lang="en-US" sz="36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AI-powered web platform</a:t>
            </a: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for automated idea validation.</a:t>
            </a:r>
          </a:p>
          <a:p>
            <a:pPr marL="651510" lvl="1" indent="-325755" algn="l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Uses </a:t>
            </a:r>
            <a:r>
              <a:rPr lang="en-US" sz="36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Llama 3 / OpenAI API</a:t>
            </a: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 to generate viability scores and feedback</a:t>
            </a:r>
          </a:p>
          <a:p>
            <a:pPr marL="651510" lvl="1" indent="-325755" algn="l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Enables </a:t>
            </a:r>
            <a:r>
              <a:rPr lang="en-US" sz="36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expert mentoring</a:t>
            </a: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, </a:t>
            </a:r>
            <a:r>
              <a:rPr lang="en-US" sz="36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semantic idea search</a:t>
            </a: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, and </a:t>
            </a:r>
            <a:r>
              <a:rPr lang="en-US" sz="36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secure cloud storage</a:t>
            </a: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.</a:t>
            </a:r>
          </a:p>
          <a:p>
            <a:pPr marL="651510" lvl="1" indent="-325755" algn="l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Supports </a:t>
            </a:r>
            <a:r>
              <a:rPr lang="en-US" sz="36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user authentication, history tracking</a:t>
            </a: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, and </a:t>
            </a:r>
            <a:r>
              <a:rPr lang="en-US" sz="3600" b="1">
                <a:solidFill>
                  <a:srgbClr val="000000"/>
                </a:solidFill>
                <a:latin typeface="Calibri (MS) Bold"/>
                <a:ea typeface="Calibri (MS) Bold"/>
                <a:cs typeface="Calibri (MS) Bold"/>
                <a:sym typeface="Calibri (MS) Bold"/>
              </a:rPr>
              <a:t>idea updates</a:t>
            </a:r>
          </a:p>
          <a:p>
            <a:pPr marL="651510" lvl="1" indent="-325755" algn="l">
              <a:lnSpc>
                <a:spcPts val="3888"/>
              </a:lnSpc>
            </a:pPr>
            <a:endParaRPr lang="en-US" sz="3600" b="1">
              <a:solidFill>
                <a:srgbClr val="000000"/>
              </a:solidFill>
              <a:latin typeface="Calibri (MS) Bold"/>
              <a:ea typeface="Calibri (MS) Bold"/>
              <a:cs typeface="Calibri (MS) Bold"/>
              <a:sym typeface="Calibri (MS)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57300" y="547688"/>
            <a:ext cx="15773400" cy="1988345"/>
            <a:chOff x="0" y="0"/>
            <a:chExt cx="21031200" cy="26511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28575"/>
              <a:ext cx="21031200" cy="26225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832"/>
                </a:lnSpc>
              </a:pPr>
              <a:r>
                <a:rPr lang="en-US" sz="54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Technology Stack / Tools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421970" y="2000074"/>
            <a:ext cx="1637929" cy="1637930"/>
            <a:chOff x="0" y="0"/>
            <a:chExt cx="2183906" cy="218390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83892" cy="2183892"/>
            </a:xfrm>
            <a:custGeom>
              <a:avLst/>
              <a:gdLst/>
              <a:ahLst/>
              <a:cxnLst/>
              <a:rect l="l" t="t" r="r" b="b"/>
              <a:pathLst>
                <a:path w="2183892" h="2183892">
                  <a:moveTo>
                    <a:pt x="0" y="0"/>
                  </a:moveTo>
                  <a:lnTo>
                    <a:pt x="2183892" y="0"/>
                  </a:lnTo>
                  <a:lnTo>
                    <a:pt x="2183892" y="2183892"/>
                  </a:lnTo>
                  <a:lnTo>
                    <a:pt x="0" y="21838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3538445" y="2090367"/>
            <a:ext cx="1296140" cy="1296140"/>
            <a:chOff x="0" y="0"/>
            <a:chExt cx="1728186" cy="17281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28216" cy="1728216"/>
            </a:xfrm>
            <a:custGeom>
              <a:avLst/>
              <a:gdLst/>
              <a:ahLst/>
              <a:cxnLst/>
              <a:rect l="l" t="t" r="r" b="b"/>
              <a:pathLst>
                <a:path w="1728216" h="1728216">
                  <a:moveTo>
                    <a:pt x="0" y="0"/>
                  </a:moveTo>
                  <a:lnTo>
                    <a:pt x="1728216" y="0"/>
                  </a:lnTo>
                  <a:lnTo>
                    <a:pt x="1728216" y="1728216"/>
                  </a:lnTo>
                  <a:lnTo>
                    <a:pt x="0" y="17282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r="1" b="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5185255" y="4559952"/>
            <a:ext cx="1047565" cy="1047566"/>
            <a:chOff x="0" y="0"/>
            <a:chExt cx="1396754" cy="139675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96746" cy="1396746"/>
            </a:xfrm>
            <a:custGeom>
              <a:avLst/>
              <a:gdLst/>
              <a:ahLst/>
              <a:cxnLst/>
              <a:rect l="l" t="t" r="r" b="b"/>
              <a:pathLst>
                <a:path w="1396746" h="1396746">
                  <a:moveTo>
                    <a:pt x="0" y="0"/>
                  </a:moveTo>
                  <a:lnTo>
                    <a:pt x="1396746" y="0"/>
                  </a:lnTo>
                  <a:lnTo>
                    <a:pt x="1396746" y="1396746"/>
                  </a:lnTo>
                  <a:lnTo>
                    <a:pt x="0" y="13967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13538445" y="6780962"/>
            <a:ext cx="1953090" cy="1953090"/>
            <a:chOff x="0" y="0"/>
            <a:chExt cx="2604120" cy="260412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604135" cy="2604135"/>
            </a:xfrm>
            <a:custGeom>
              <a:avLst/>
              <a:gdLst/>
              <a:ahLst/>
              <a:cxnLst/>
              <a:rect l="l" t="t" r="r" b="b"/>
              <a:pathLst>
                <a:path w="2604135" h="2604135">
                  <a:moveTo>
                    <a:pt x="0" y="0"/>
                  </a:moveTo>
                  <a:lnTo>
                    <a:pt x="2604135" y="0"/>
                  </a:lnTo>
                  <a:lnTo>
                    <a:pt x="2604135" y="2604135"/>
                  </a:lnTo>
                  <a:lnTo>
                    <a:pt x="0" y="26041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10484116" y="6745920"/>
            <a:ext cx="1616147" cy="1616147"/>
            <a:chOff x="0" y="0"/>
            <a:chExt cx="2154862" cy="215486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54809" cy="2154809"/>
            </a:xfrm>
            <a:custGeom>
              <a:avLst/>
              <a:gdLst/>
              <a:ahLst/>
              <a:cxnLst/>
              <a:rect l="l" t="t" r="r" b="b"/>
              <a:pathLst>
                <a:path w="2154809" h="2154809">
                  <a:moveTo>
                    <a:pt x="0" y="0"/>
                  </a:moveTo>
                  <a:lnTo>
                    <a:pt x="2154809" y="0"/>
                  </a:lnTo>
                  <a:lnTo>
                    <a:pt x="2154809" y="2154809"/>
                  </a:lnTo>
                  <a:lnTo>
                    <a:pt x="0" y="21548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r="-2" b="-2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9743630" y="1829733"/>
            <a:ext cx="7967400" cy="6904319"/>
            <a:chOff x="0" y="0"/>
            <a:chExt cx="10623200" cy="9205758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623169" cy="9205722"/>
            </a:xfrm>
            <a:custGeom>
              <a:avLst/>
              <a:gdLst/>
              <a:ahLst/>
              <a:cxnLst/>
              <a:rect l="l" t="t" r="r" b="b"/>
              <a:pathLst>
                <a:path w="10623169" h="9205722">
                  <a:moveTo>
                    <a:pt x="0" y="0"/>
                  </a:moveTo>
                  <a:lnTo>
                    <a:pt x="10623169" y="0"/>
                  </a:lnTo>
                  <a:lnTo>
                    <a:pt x="10623169" y="9205722"/>
                  </a:lnTo>
                  <a:lnTo>
                    <a:pt x="0" y="92057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12015012" y="5348566"/>
            <a:ext cx="1637928" cy="692498"/>
            <a:chOff x="0" y="0"/>
            <a:chExt cx="2183904" cy="92333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183892" cy="923290"/>
            </a:xfrm>
            <a:custGeom>
              <a:avLst/>
              <a:gdLst/>
              <a:ahLst/>
              <a:cxnLst/>
              <a:rect l="l" t="t" r="r" b="b"/>
              <a:pathLst>
                <a:path w="2183892" h="923290">
                  <a:moveTo>
                    <a:pt x="0" y="0"/>
                  </a:moveTo>
                  <a:lnTo>
                    <a:pt x="2183892" y="0"/>
                  </a:lnTo>
                  <a:lnTo>
                    <a:pt x="2183892" y="923290"/>
                  </a:lnTo>
                  <a:lnTo>
                    <a:pt x="0" y="923290"/>
                  </a:lnTo>
                  <a:close/>
                </a:path>
              </a:pathLst>
            </a:custGeom>
            <a:solidFill>
              <a:srgbClr val="FF00F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183904" cy="961430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Pinecone DB</a:t>
              </a:r>
            </a:p>
            <a:p>
              <a:pPr algn="l">
                <a:lnSpc>
                  <a:spcPts val="2160"/>
                </a:lnSpc>
              </a:pPr>
              <a:r>
                <a:rPr lang="en-US" sz="1800">
                  <a:solidFill>
                    <a:srgbClr val="000000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(vector DB)</a:t>
              </a:r>
            </a:p>
          </p:txBody>
        </p:sp>
      </p:grpSp>
      <p:sp>
        <p:nvSpPr>
          <p:cNvPr id="21" name="Freeform 21"/>
          <p:cNvSpPr/>
          <p:nvPr/>
        </p:nvSpPr>
        <p:spPr>
          <a:xfrm>
            <a:off x="11121137" y="5348566"/>
            <a:ext cx="599630" cy="599630"/>
          </a:xfrm>
          <a:custGeom>
            <a:avLst/>
            <a:gdLst/>
            <a:ahLst/>
            <a:cxnLst/>
            <a:rect l="l" t="t" r="r" b="b"/>
            <a:pathLst>
              <a:path w="599630" h="599630">
                <a:moveTo>
                  <a:pt x="0" y="0"/>
                </a:moveTo>
                <a:lnTo>
                  <a:pt x="599630" y="0"/>
                </a:lnTo>
                <a:lnTo>
                  <a:pt x="599630" y="599630"/>
                </a:lnTo>
                <a:lnTo>
                  <a:pt x="0" y="5996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1056770" y="2607570"/>
            <a:ext cx="8670687" cy="4628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607" lvl="1" indent="-334804" algn="l">
              <a:lnSpc>
                <a:spcPts val="3995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Frontend: ReactJS for interactive UI.</a:t>
            </a:r>
          </a:p>
          <a:p>
            <a:pPr marL="669607" lvl="1" indent="-334804" algn="l">
              <a:lnSpc>
                <a:spcPts val="3995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Backend: Node.js + FastAPI for logic and AI orchestration.</a:t>
            </a:r>
          </a:p>
          <a:p>
            <a:pPr marL="669607" lvl="1" indent="-334804" algn="l">
              <a:lnSpc>
                <a:spcPts val="3995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Database: MongoDB + Pinecone for storage and semantic search.</a:t>
            </a:r>
          </a:p>
          <a:p>
            <a:pPr marL="669607" lvl="1" indent="-334804" algn="l">
              <a:lnSpc>
                <a:spcPts val="3995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AI: OpenAI for intelligent validation feedback.</a:t>
            </a:r>
          </a:p>
          <a:p>
            <a:pPr marL="669607" lvl="1" indent="-334804" algn="l">
              <a:lnSpc>
                <a:spcPts val="3995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Deployment: Docker, Render/AWS for scalable hosting.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7442200" y="311150"/>
            <a:ext cx="4051300" cy="1420812"/>
            <a:chOff x="0" y="0"/>
            <a:chExt cx="5401734" cy="18944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01734" cy="1894416"/>
            </a:xfrm>
            <a:custGeom>
              <a:avLst/>
              <a:gdLst/>
              <a:ahLst/>
              <a:cxnLst/>
              <a:rect l="l" t="t" r="r" b="b"/>
              <a:pathLst>
                <a:path w="5401734" h="1894416">
                  <a:moveTo>
                    <a:pt x="0" y="0"/>
                  </a:moveTo>
                  <a:lnTo>
                    <a:pt x="5401734" y="0"/>
                  </a:lnTo>
                  <a:lnTo>
                    <a:pt x="5401734" y="1894416"/>
                  </a:lnTo>
                  <a:lnTo>
                    <a:pt x="0" y="189441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47625"/>
              <a:ext cx="5401734" cy="184679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6480"/>
                </a:lnSpc>
              </a:pPr>
              <a:r>
                <a:rPr lang="en-US" sz="60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User Flow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8919" y="2784476"/>
            <a:ext cx="3519676" cy="2244900"/>
            <a:chOff x="0" y="0"/>
            <a:chExt cx="4125563" cy="2631343"/>
          </a:xfrm>
        </p:grpSpPr>
        <p:sp>
          <p:nvSpPr>
            <p:cNvPr id="7" name="Freeform 7"/>
            <p:cNvSpPr/>
            <p:nvPr/>
          </p:nvSpPr>
          <p:spPr>
            <a:xfrm>
              <a:off x="12063" y="14783"/>
              <a:ext cx="4101437" cy="2601778"/>
            </a:xfrm>
            <a:custGeom>
              <a:avLst/>
              <a:gdLst/>
              <a:ahLst/>
              <a:cxnLst/>
              <a:rect l="l" t="t" r="r" b="b"/>
              <a:pathLst>
                <a:path w="4101437" h="2601778">
                  <a:moveTo>
                    <a:pt x="0" y="433580"/>
                  </a:moveTo>
                  <a:cubicBezTo>
                    <a:pt x="0" y="194098"/>
                    <a:pt x="159232" y="0"/>
                    <a:pt x="355739" y="0"/>
                  </a:cubicBezTo>
                  <a:lnTo>
                    <a:pt x="3745698" y="0"/>
                  </a:lnTo>
                  <a:cubicBezTo>
                    <a:pt x="3942205" y="0"/>
                    <a:pt x="4101437" y="194098"/>
                    <a:pt x="4101437" y="433580"/>
                  </a:cubicBezTo>
                  <a:lnTo>
                    <a:pt x="4101437" y="2168197"/>
                  </a:lnTo>
                  <a:cubicBezTo>
                    <a:pt x="4101437" y="2407679"/>
                    <a:pt x="3942205" y="2601778"/>
                    <a:pt x="3745698" y="2601778"/>
                  </a:cubicBezTo>
                  <a:lnTo>
                    <a:pt x="355739" y="2601778"/>
                  </a:lnTo>
                  <a:cubicBezTo>
                    <a:pt x="159232" y="2601778"/>
                    <a:pt x="0" y="2407679"/>
                    <a:pt x="0" y="2168197"/>
                  </a:cubicBezTo>
                  <a:close/>
                </a:path>
              </a:pathLst>
            </a:custGeom>
            <a:solidFill>
              <a:srgbClr val="5B9BD5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4125563" cy="2631343"/>
            </a:xfrm>
            <a:custGeom>
              <a:avLst/>
              <a:gdLst/>
              <a:ahLst/>
              <a:cxnLst/>
              <a:rect l="l" t="t" r="r" b="b"/>
              <a:pathLst>
                <a:path w="4125563" h="2631343">
                  <a:moveTo>
                    <a:pt x="0" y="448363"/>
                  </a:moveTo>
                  <a:cubicBezTo>
                    <a:pt x="0" y="200751"/>
                    <a:pt x="164781" y="0"/>
                    <a:pt x="367802" y="0"/>
                  </a:cubicBezTo>
                  <a:lnTo>
                    <a:pt x="3757761" y="0"/>
                  </a:lnTo>
                  <a:lnTo>
                    <a:pt x="3757761" y="14783"/>
                  </a:lnTo>
                  <a:lnTo>
                    <a:pt x="3757761" y="0"/>
                  </a:lnTo>
                  <a:cubicBezTo>
                    <a:pt x="3960782" y="0"/>
                    <a:pt x="4125563" y="200751"/>
                    <a:pt x="4125563" y="448363"/>
                  </a:cubicBezTo>
                  <a:lnTo>
                    <a:pt x="4113500" y="448363"/>
                  </a:lnTo>
                  <a:lnTo>
                    <a:pt x="4125563" y="448363"/>
                  </a:lnTo>
                  <a:lnTo>
                    <a:pt x="4125563" y="2182980"/>
                  </a:lnTo>
                  <a:lnTo>
                    <a:pt x="4113500" y="2182980"/>
                  </a:lnTo>
                  <a:lnTo>
                    <a:pt x="4125563" y="2182980"/>
                  </a:lnTo>
                  <a:cubicBezTo>
                    <a:pt x="4125563" y="2430740"/>
                    <a:pt x="3960782" y="2631343"/>
                    <a:pt x="3757761" y="2631343"/>
                  </a:cubicBezTo>
                  <a:lnTo>
                    <a:pt x="3757761" y="2616561"/>
                  </a:lnTo>
                  <a:lnTo>
                    <a:pt x="3757761" y="2631343"/>
                  </a:lnTo>
                  <a:lnTo>
                    <a:pt x="367802" y="2631343"/>
                  </a:lnTo>
                  <a:lnTo>
                    <a:pt x="367802" y="2616561"/>
                  </a:lnTo>
                  <a:lnTo>
                    <a:pt x="367802" y="2631343"/>
                  </a:lnTo>
                  <a:cubicBezTo>
                    <a:pt x="164781" y="2631343"/>
                    <a:pt x="0" y="2430593"/>
                    <a:pt x="0" y="2182980"/>
                  </a:cubicBezTo>
                  <a:lnTo>
                    <a:pt x="0" y="448363"/>
                  </a:lnTo>
                  <a:lnTo>
                    <a:pt x="12063" y="448363"/>
                  </a:lnTo>
                  <a:lnTo>
                    <a:pt x="0" y="448363"/>
                  </a:lnTo>
                  <a:moveTo>
                    <a:pt x="24126" y="448363"/>
                  </a:moveTo>
                  <a:lnTo>
                    <a:pt x="24126" y="2182980"/>
                  </a:lnTo>
                  <a:lnTo>
                    <a:pt x="12063" y="2182980"/>
                  </a:lnTo>
                  <a:lnTo>
                    <a:pt x="24126" y="2182980"/>
                  </a:lnTo>
                  <a:cubicBezTo>
                    <a:pt x="24126" y="2414184"/>
                    <a:pt x="177930" y="2601778"/>
                    <a:pt x="367802" y="2601778"/>
                  </a:cubicBezTo>
                  <a:lnTo>
                    <a:pt x="3757761" y="2601778"/>
                  </a:lnTo>
                  <a:cubicBezTo>
                    <a:pt x="3947633" y="2601778"/>
                    <a:pt x="4101437" y="2414184"/>
                    <a:pt x="4101437" y="2182980"/>
                  </a:cubicBezTo>
                  <a:lnTo>
                    <a:pt x="4101437" y="448363"/>
                  </a:lnTo>
                  <a:cubicBezTo>
                    <a:pt x="4101437" y="217160"/>
                    <a:pt x="3947633" y="29566"/>
                    <a:pt x="3757761" y="29566"/>
                  </a:cubicBezTo>
                  <a:lnTo>
                    <a:pt x="367802" y="29566"/>
                  </a:lnTo>
                  <a:lnTo>
                    <a:pt x="367802" y="14783"/>
                  </a:lnTo>
                  <a:lnTo>
                    <a:pt x="367802" y="29566"/>
                  </a:lnTo>
                  <a:cubicBezTo>
                    <a:pt x="177930" y="29566"/>
                    <a:pt x="24126" y="217160"/>
                    <a:pt x="24126" y="448363"/>
                  </a:cubicBez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4125563" cy="2707543"/>
            </a:xfrm>
            <a:prstGeom prst="rect">
              <a:avLst/>
            </a:prstGeom>
          </p:spPr>
          <p:txBody>
            <a:bodyPr lIns="57786" tIns="57786" rIns="57786" bIns="57786" rtlCol="0" anchor="ctr"/>
            <a:lstStyle/>
            <a:p>
              <a:pPr algn="ctr">
                <a:lnSpc>
                  <a:spcPts val="4231"/>
                </a:lnSpc>
              </a:pPr>
              <a:r>
                <a:rPr lang="en-US" sz="3526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User Registration and authentication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4418419" y="6147623"/>
            <a:ext cx="3519676" cy="2244900"/>
            <a:chOff x="0" y="0"/>
            <a:chExt cx="4125563" cy="2631343"/>
          </a:xfrm>
        </p:grpSpPr>
        <p:sp>
          <p:nvSpPr>
            <p:cNvPr id="11" name="Freeform 11"/>
            <p:cNvSpPr/>
            <p:nvPr/>
          </p:nvSpPr>
          <p:spPr>
            <a:xfrm>
              <a:off x="12063" y="14783"/>
              <a:ext cx="4101437" cy="2601778"/>
            </a:xfrm>
            <a:custGeom>
              <a:avLst/>
              <a:gdLst/>
              <a:ahLst/>
              <a:cxnLst/>
              <a:rect l="l" t="t" r="r" b="b"/>
              <a:pathLst>
                <a:path w="4101437" h="2601778">
                  <a:moveTo>
                    <a:pt x="0" y="433580"/>
                  </a:moveTo>
                  <a:cubicBezTo>
                    <a:pt x="0" y="194098"/>
                    <a:pt x="159232" y="0"/>
                    <a:pt x="355739" y="0"/>
                  </a:cubicBezTo>
                  <a:lnTo>
                    <a:pt x="3745698" y="0"/>
                  </a:lnTo>
                  <a:cubicBezTo>
                    <a:pt x="3942205" y="0"/>
                    <a:pt x="4101437" y="194098"/>
                    <a:pt x="4101437" y="433580"/>
                  </a:cubicBezTo>
                  <a:lnTo>
                    <a:pt x="4101437" y="2168197"/>
                  </a:lnTo>
                  <a:cubicBezTo>
                    <a:pt x="4101437" y="2407679"/>
                    <a:pt x="3942205" y="2601778"/>
                    <a:pt x="3745698" y="2601778"/>
                  </a:cubicBezTo>
                  <a:lnTo>
                    <a:pt x="355739" y="2601778"/>
                  </a:lnTo>
                  <a:cubicBezTo>
                    <a:pt x="159232" y="2601778"/>
                    <a:pt x="0" y="2407679"/>
                    <a:pt x="0" y="2168197"/>
                  </a:cubicBezTo>
                  <a:close/>
                </a:path>
              </a:pathLst>
            </a:custGeom>
            <a:solidFill>
              <a:srgbClr val="5B9BD5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4125563" cy="2631343"/>
            </a:xfrm>
            <a:custGeom>
              <a:avLst/>
              <a:gdLst/>
              <a:ahLst/>
              <a:cxnLst/>
              <a:rect l="l" t="t" r="r" b="b"/>
              <a:pathLst>
                <a:path w="4125563" h="2631343">
                  <a:moveTo>
                    <a:pt x="0" y="448363"/>
                  </a:moveTo>
                  <a:cubicBezTo>
                    <a:pt x="0" y="200751"/>
                    <a:pt x="164781" y="0"/>
                    <a:pt x="367802" y="0"/>
                  </a:cubicBezTo>
                  <a:lnTo>
                    <a:pt x="3757761" y="0"/>
                  </a:lnTo>
                  <a:lnTo>
                    <a:pt x="3757761" y="14783"/>
                  </a:lnTo>
                  <a:lnTo>
                    <a:pt x="3757761" y="0"/>
                  </a:lnTo>
                  <a:cubicBezTo>
                    <a:pt x="3960782" y="0"/>
                    <a:pt x="4125563" y="200751"/>
                    <a:pt x="4125563" y="448363"/>
                  </a:cubicBezTo>
                  <a:lnTo>
                    <a:pt x="4113500" y="448363"/>
                  </a:lnTo>
                  <a:lnTo>
                    <a:pt x="4125563" y="448363"/>
                  </a:lnTo>
                  <a:lnTo>
                    <a:pt x="4125563" y="2182980"/>
                  </a:lnTo>
                  <a:lnTo>
                    <a:pt x="4113500" y="2182980"/>
                  </a:lnTo>
                  <a:lnTo>
                    <a:pt x="4125563" y="2182980"/>
                  </a:lnTo>
                  <a:cubicBezTo>
                    <a:pt x="4125563" y="2430740"/>
                    <a:pt x="3960782" y="2631343"/>
                    <a:pt x="3757761" y="2631343"/>
                  </a:cubicBezTo>
                  <a:lnTo>
                    <a:pt x="3757761" y="2616561"/>
                  </a:lnTo>
                  <a:lnTo>
                    <a:pt x="3757761" y="2631343"/>
                  </a:lnTo>
                  <a:lnTo>
                    <a:pt x="367802" y="2631343"/>
                  </a:lnTo>
                  <a:lnTo>
                    <a:pt x="367802" y="2616561"/>
                  </a:lnTo>
                  <a:lnTo>
                    <a:pt x="367802" y="2631343"/>
                  </a:lnTo>
                  <a:cubicBezTo>
                    <a:pt x="164781" y="2631343"/>
                    <a:pt x="0" y="2430593"/>
                    <a:pt x="0" y="2182980"/>
                  </a:cubicBezTo>
                  <a:lnTo>
                    <a:pt x="0" y="448363"/>
                  </a:lnTo>
                  <a:lnTo>
                    <a:pt x="12063" y="448363"/>
                  </a:lnTo>
                  <a:lnTo>
                    <a:pt x="0" y="448363"/>
                  </a:lnTo>
                  <a:moveTo>
                    <a:pt x="24126" y="448363"/>
                  </a:moveTo>
                  <a:lnTo>
                    <a:pt x="24126" y="2182980"/>
                  </a:lnTo>
                  <a:lnTo>
                    <a:pt x="12063" y="2182980"/>
                  </a:lnTo>
                  <a:lnTo>
                    <a:pt x="24126" y="2182980"/>
                  </a:lnTo>
                  <a:cubicBezTo>
                    <a:pt x="24126" y="2414184"/>
                    <a:pt x="177930" y="2601778"/>
                    <a:pt x="367802" y="2601778"/>
                  </a:cubicBezTo>
                  <a:lnTo>
                    <a:pt x="3757761" y="2601778"/>
                  </a:lnTo>
                  <a:cubicBezTo>
                    <a:pt x="3947633" y="2601778"/>
                    <a:pt x="4101437" y="2414184"/>
                    <a:pt x="4101437" y="2182980"/>
                  </a:cubicBezTo>
                  <a:lnTo>
                    <a:pt x="4101437" y="448363"/>
                  </a:lnTo>
                  <a:cubicBezTo>
                    <a:pt x="4101437" y="217160"/>
                    <a:pt x="3947633" y="29566"/>
                    <a:pt x="3757761" y="29566"/>
                  </a:cubicBezTo>
                  <a:lnTo>
                    <a:pt x="367802" y="29566"/>
                  </a:lnTo>
                  <a:lnTo>
                    <a:pt x="367802" y="14783"/>
                  </a:lnTo>
                  <a:lnTo>
                    <a:pt x="367802" y="29566"/>
                  </a:lnTo>
                  <a:cubicBezTo>
                    <a:pt x="177930" y="29566"/>
                    <a:pt x="24126" y="217160"/>
                    <a:pt x="24126" y="448363"/>
                  </a:cubicBez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76200"/>
              <a:ext cx="4125563" cy="2707543"/>
            </a:xfrm>
            <a:prstGeom prst="rect">
              <a:avLst/>
            </a:prstGeom>
          </p:spPr>
          <p:txBody>
            <a:bodyPr lIns="57786" tIns="57786" rIns="57786" bIns="57786" rtlCol="0" anchor="ctr"/>
            <a:lstStyle/>
            <a:p>
              <a:pPr algn="ctr">
                <a:lnSpc>
                  <a:spcPts val="4231"/>
                </a:lnSpc>
              </a:pPr>
              <a:r>
                <a:rPr lang="en-US" sz="3526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Idea Creation and Ai Validation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025587" y="2784476"/>
            <a:ext cx="3519676" cy="2244900"/>
            <a:chOff x="0" y="0"/>
            <a:chExt cx="4125563" cy="2631343"/>
          </a:xfrm>
        </p:grpSpPr>
        <p:sp>
          <p:nvSpPr>
            <p:cNvPr id="15" name="Freeform 15"/>
            <p:cNvSpPr/>
            <p:nvPr/>
          </p:nvSpPr>
          <p:spPr>
            <a:xfrm>
              <a:off x="12063" y="14783"/>
              <a:ext cx="4101437" cy="2601778"/>
            </a:xfrm>
            <a:custGeom>
              <a:avLst/>
              <a:gdLst/>
              <a:ahLst/>
              <a:cxnLst/>
              <a:rect l="l" t="t" r="r" b="b"/>
              <a:pathLst>
                <a:path w="4101437" h="2601778">
                  <a:moveTo>
                    <a:pt x="0" y="433580"/>
                  </a:moveTo>
                  <a:cubicBezTo>
                    <a:pt x="0" y="194098"/>
                    <a:pt x="159232" y="0"/>
                    <a:pt x="355739" y="0"/>
                  </a:cubicBezTo>
                  <a:lnTo>
                    <a:pt x="3745698" y="0"/>
                  </a:lnTo>
                  <a:cubicBezTo>
                    <a:pt x="3942205" y="0"/>
                    <a:pt x="4101437" y="194098"/>
                    <a:pt x="4101437" y="433580"/>
                  </a:cubicBezTo>
                  <a:lnTo>
                    <a:pt x="4101437" y="2168197"/>
                  </a:lnTo>
                  <a:cubicBezTo>
                    <a:pt x="4101437" y="2407679"/>
                    <a:pt x="3942205" y="2601778"/>
                    <a:pt x="3745698" y="2601778"/>
                  </a:cubicBezTo>
                  <a:lnTo>
                    <a:pt x="355739" y="2601778"/>
                  </a:lnTo>
                  <a:cubicBezTo>
                    <a:pt x="159232" y="2601778"/>
                    <a:pt x="0" y="2407679"/>
                    <a:pt x="0" y="2168197"/>
                  </a:cubicBezTo>
                  <a:close/>
                </a:path>
              </a:pathLst>
            </a:custGeom>
            <a:solidFill>
              <a:srgbClr val="5B9BD5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4125563" cy="2631343"/>
            </a:xfrm>
            <a:custGeom>
              <a:avLst/>
              <a:gdLst/>
              <a:ahLst/>
              <a:cxnLst/>
              <a:rect l="l" t="t" r="r" b="b"/>
              <a:pathLst>
                <a:path w="4125563" h="2631343">
                  <a:moveTo>
                    <a:pt x="0" y="448363"/>
                  </a:moveTo>
                  <a:cubicBezTo>
                    <a:pt x="0" y="200751"/>
                    <a:pt x="164781" y="0"/>
                    <a:pt x="367802" y="0"/>
                  </a:cubicBezTo>
                  <a:lnTo>
                    <a:pt x="3757761" y="0"/>
                  </a:lnTo>
                  <a:lnTo>
                    <a:pt x="3757761" y="14783"/>
                  </a:lnTo>
                  <a:lnTo>
                    <a:pt x="3757761" y="0"/>
                  </a:lnTo>
                  <a:cubicBezTo>
                    <a:pt x="3960782" y="0"/>
                    <a:pt x="4125563" y="200751"/>
                    <a:pt x="4125563" y="448363"/>
                  </a:cubicBezTo>
                  <a:lnTo>
                    <a:pt x="4113500" y="448363"/>
                  </a:lnTo>
                  <a:lnTo>
                    <a:pt x="4125563" y="448363"/>
                  </a:lnTo>
                  <a:lnTo>
                    <a:pt x="4125563" y="2182980"/>
                  </a:lnTo>
                  <a:lnTo>
                    <a:pt x="4113500" y="2182980"/>
                  </a:lnTo>
                  <a:lnTo>
                    <a:pt x="4125563" y="2182980"/>
                  </a:lnTo>
                  <a:cubicBezTo>
                    <a:pt x="4125563" y="2430740"/>
                    <a:pt x="3960782" y="2631343"/>
                    <a:pt x="3757761" y="2631343"/>
                  </a:cubicBezTo>
                  <a:lnTo>
                    <a:pt x="3757761" y="2616561"/>
                  </a:lnTo>
                  <a:lnTo>
                    <a:pt x="3757761" y="2631343"/>
                  </a:lnTo>
                  <a:lnTo>
                    <a:pt x="367802" y="2631343"/>
                  </a:lnTo>
                  <a:lnTo>
                    <a:pt x="367802" y="2616561"/>
                  </a:lnTo>
                  <a:lnTo>
                    <a:pt x="367802" y="2631343"/>
                  </a:lnTo>
                  <a:cubicBezTo>
                    <a:pt x="164781" y="2631343"/>
                    <a:pt x="0" y="2430593"/>
                    <a:pt x="0" y="2182980"/>
                  </a:cubicBezTo>
                  <a:lnTo>
                    <a:pt x="0" y="448363"/>
                  </a:lnTo>
                  <a:lnTo>
                    <a:pt x="12063" y="448363"/>
                  </a:lnTo>
                  <a:lnTo>
                    <a:pt x="0" y="448363"/>
                  </a:lnTo>
                  <a:moveTo>
                    <a:pt x="24126" y="448363"/>
                  </a:moveTo>
                  <a:lnTo>
                    <a:pt x="24126" y="2182980"/>
                  </a:lnTo>
                  <a:lnTo>
                    <a:pt x="12063" y="2182980"/>
                  </a:lnTo>
                  <a:lnTo>
                    <a:pt x="24126" y="2182980"/>
                  </a:lnTo>
                  <a:cubicBezTo>
                    <a:pt x="24126" y="2414184"/>
                    <a:pt x="177930" y="2601778"/>
                    <a:pt x="367802" y="2601778"/>
                  </a:cubicBezTo>
                  <a:lnTo>
                    <a:pt x="3757761" y="2601778"/>
                  </a:lnTo>
                  <a:cubicBezTo>
                    <a:pt x="3947633" y="2601778"/>
                    <a:pt x="4101437" y="2414184"/>
                    <a:pt x="4101437" y="2182980"/>
                  </a:cubicBezTo>
                  <a:lnTo>
                    <a:pt x="4101437" y="448363"/>
                  </a:lnTo>
                  <a:cubicBezTo>
                    <a:pt x="4101437" y="217160"/>
                    <a:pt x="3947633" y="29566"/>
                    <a:pt x="3757761" y="29566"/>
                  </a:cubicBezTo>
                  <a:lnTo>
                    <a:pt x="367802" y="29566"/>
                  </a:lnTo>
                  <a:lnTo>
                    <a:pt x="367802" y="14783"/>
                  </a:lnTo>
                  <a:lnTo>
                    <a:pt x="367802" y="29566"/>
                  </a:lnTo>
                  <a:cubicBezTo>
                    <a:pt x="177930" y="29566"/>
                    <a:pt x="24126" y="217160"/>
                    <a:pt x="24126" y="448363"/>
                  </a:cubicBez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76200"/>
              <a:ext cx="4125563" cy="2707543"/>
            </a:xfrm>
            <a:prstGeom prst="rect">
              <a:avLst/>
            </a:prstGeom>
          </p:spPr>
          <p:txBody>
            <a:bodyPr lIns="57786" tIns="57786" rIns="57786" bIns="57786" rtlCol="0" anchor="ctr"/>
            <a:lstStyle/>
            <a:p>
              <a:pPr algn="ctr">
                <a:lnSpc>
                  <a:spcPts val="4231"/>
                </a:lnSpc>
              </a:pPr>
              <a:r>
                <a:rPr lang="en-US" sz="3526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Suggestions and Idea 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291406" y="6147623"/>
            <a:ext cx="3519676" cy="2244900"/>
            <a:chOff x="0" y="0"/>
            <a:chExt cx="4125563" cy="2631343"/>
          </a:xfrm>
        </p:grpSpPr>
        <p:sp>
          <p:nvSpPr>
            <p:cNvPr id="19" name="Freeform 19"/>
            <p:cNvSpPr/>
            <p:nvPr/>
          </p:nvSpPr>
          <p:spPr>
            <a:xfrm>
              <a:off x="12063" y="14783"/>
              <a:ext cx="4101437" cy="2601778"/>
            </a:xfrm>
            <a:custGeom>
              <a:avLst/>
              <a:gdLst/>
              <a:ahLst/>
              <a:cxnLst/>
              <a:rect l="l" t="t" r="r" b="b"/>
              <a:pathLst>
                <a:path w="4101437" h="2601778">
                  <a:moveTo>
                    <a:pt x="0" y="433580"/>
                  </a:moveTo>
                  <a:cubicBezTo>
                    <a:pt x="0" y="194098"/>
                    <a:pt x="159232" y="0"/>
                    <a:pt x="355739" y="0"/>
                  </a:cubicBezTo>
                  <a:lnTo>
                    <a:pt x="3745698" y="0"/>
                  </a:lnTo>
                  <a:cubicBezTo>
                    <a:pt x="3942205" y="0"/>
                    <a:pt x="4101437" y="194098"/>
                    <a:pt x="4101437" y="433580"/>
                  </a:cubicBezTo>
                  <a:lnTo>
                    <a:pt x="4101437" y="2168197"/>
                  </a:lnTo>
                  <a:cubicBezTo>
                    <a:pt x="4101437" y="2407679"/>
                    <a:pt x="3942205" y="2601778"/>
                    <a:pt x="3745698" y="2601778"/>
                  </a:cubicBezTo>
                  <a:lnTo>
                    <a:pt x="355739" y="2601778"/>
                  </a:lnTo>
                  <a:cubicBezTo>
                    <a:pt x="159232" y="2601778"/>
                    <a:pt x="0" y="2407679"/>
                    <a:pt x="0" y="2168197"/>
                  </a:cubicBezTo>
                  <a:close/>
                </a:path>
              </a:pathLst>
            </a:custGeom>
            <a:solidFill>
              <a:srgbClr val="5B9BD5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4125563" cy="2631343"/>
            </a:xfrm>
            <a:custGeom>
              <a:avLst/>
              <a:gdLst/>
              <a:ahLst/>
              <a:cxnLst/>
              <a:rect l="l" t="t" r="r" b="b"/>
              <a:pathLst>
                <a:path w="4125563" h="2631343">
                  <a:moveTo>
                    <a:pt x="0" y="448363"/>
                  </a:moveTo>
                  <a:cubicBezTo>
                    <a:pt x="0" y="200751"/>
                    <a:pt x="164781" y="0"/>
                    <a:pt x="367802" y="0"/>
                  </a:cubicBezTo>
                  <a:lnTo>
                    <a:pt x="3757761" y="0"/>
                  </a:lnTo>
                  <a:lnTo>
                    <a:pt x="3757761" y="14783"/>
                  </a:lnTo>
                  <a:lnTo>
                    <a:pt x="3757761" y="0"/>
                  </a:lnTo>
                  <a:cubicBezTo>
                    <a:pt x="3960782" y="0"/>
                    <a:pt x="4125563" y="200751"/>
                    <a:pt x="4125563" y="448363"/>
                  </a:cubicBezTo>
                  <a:lnTo>
                    <a:pt x="4113500" y="448363"/>
                  </a:lnTo>
                  <a:lnTo>
                    <a:pt x="4125563" y="448363"/>
                  </a:lnTo>
                  <a:lnTo>
                    <a:pt x="4125563" y="2182980"/>
                  </a:lnTo>
                  <a:lnTo>
                    <a:pt x="4113500" y="2182980"/>
                  </a:lnTo>
                  <a:lnTo>
                    <a:pt x="4125563" y="2182980"/>
                  </a:lnTo>
                  <a:cubicBezTo>
                    <a:pt x="4125563" y="2430740"/>
                    <a:pt x="3960782" y="2631343"/>
                    <a:pt x="3757761" y="2631343"/>
                  </a:cubicBezTo>
                  <a:lnTo>
                    <a:pt x="3757761" y="2616561"/>
                  </a:lnTo>
                  <a:lnTo>
                    <a:pt x="3757761" y="2631343"/>
                  </a:lnTo>
                  <a:lnTo>
                    <a:pt x="367802" y="2631343"/>
                  </a:lnTo>
                  <a:lnTo>
                    <a:pt x="367802" y="2616561"/>
                  </a:lnTo>
                  <a:lnTo>
                    <a:pt x="367802" y="2631343"/>
                  </a:lnTo>
                  <a:cubicBezTo>
                    <a:pt x="164781" y="2631343"/>
                    <a:pt x="0" y="2430593"/>
                    <a:pt x="0" y="2182980"/>
                  </a:cubicBezTo>
                  <a:lnTo>
                    <a:pt x="0" y="448363"/>
                  </a:lnTo>
                  <a:lnTo>
                    <a:pt x="12063" y="448363"/>
                  </a:lnTo>
                  <a:lnTo>
                    <a:pt x="0" y="448363"/>
                  </a:lnTo>
                  <a:moveTo>
                    <a:pt x="24126" y="448363"/>
                  </a:moveTo>
                  <a:lnTo>
                    <a:pt x="24126" y="2182980"/>
                  </a:lnTo>
                  <a:lnTo>
                    <a:pt x="12063" y="2182980"/>
                  </a:lnTo>
                  <a:lnTo>
                    <a:pt x="24126" y="2182980"/>
                  </a:lnTo>
                  <a:cubicBezTo>
                    <a:pt x="24126" y="2414184"/>
                    <a:pt x="177930" y="2601778"/>
                    <a:pt x="367802" y="2601778"/>
                  </a:cubicBezTo>
                  <a:lnTo>
                    <a:pt x="3757761" y="2601778"/>
                  </a:lnTo>
                  <a:cubicBezTo>
                    <a:pt x="3947633" y="2601778"/>
                    <a:pt x="4101437" y="2414184"/>
                    <a:pt x="4101437" y="2182980"/>
                  </a:cubicBezTo>
                  <a:lnTo>
                    <a:pt x="4101437" y="448363"/>
                  </a:lnTo>
                  <a:cubicBezTo>
                    <a:pt x="4101437" y="217160"/>
                    <a:pt x="3947633" y="29566"/>
                    <a:pt x="3757761" y="29566"/>
                  </a:cubicBezTo>
                  <a:lnTo>
                    <a:pt x="367802" y="29566"/>
                  </a:lnTo>
                  <a:lnTo>
                    <a:pt x="367802" y="14783"/>
                  </a:lnTo>
                  <a:lnTo>
                    <a:pt x="367802" y="29566"/>
                  </a:lnTo>
                  <a:cubicBezTo>
                    <a:pt x="177930" y="29566"/>
                    <a:pt x="24126" y="217160"/>
                    <a:pt x="24126" y="448363"/>
                  </a:cubicBez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76200"/>
              <a:ext cx="4125563" cy="2707543"/>
            </a:xfrm>
            <a:prstGeom prst="rect">
              <a:avLst/>
            </a:prstGeom>
          </p:spPr>
          <p:txBody>
            <a:bodyPr lIns="57786" tIns="57786" rIns="57786" bIns="57786" rtlCol="0" anchor="ctr"/>
            <a:lstStyle/>
            <a:p>
              <a:pPr algn="ctr">
                <a:lnSpc>
                  <a:spcPts val="4231"/>
                </a:lnSpc>
              </a:pPr>
              <a:r>
                <a:rPr lang="en-US" sz="3526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Connect with Expert 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720187" y="2784476"/>
            <a:ext cx="3519676" cy="2244900"/>
            <a:chOff x="0" y="0"/>
            <a:chExt cx="4125563" cy="2631343"/>
          </a:xfrm>
        </p:grpSpPr>
        <p:sp>
          <p:nvSpPr>
            <p:cNvPr id="23" name="Freeform 23"/>
            <p:cNvSpPr/>
            <p:nvPr/>
          </p:nvSpPr>
          <p:spPr>
            <a:xfrm>
              <a:off x="12063" y="14783"/>
              <a:ext cx="4101437" cy="2601778"/>
            </a:xfrm>
            <a:custGeom>
              <a:avLst/>
              <a:gdLst/>
              <a:ahLst/>
              <a:cxnLst/>
              <a:rect l="l" t="t" r="r" b="b"/>
              <a:pathLst>
                <a:path w="4101437" h="2601778">
                  <a:moveTo>
                    <a:pt x="0" y="433580"/>
                  </a:moveTo>
                  <a:cubicBezTo>
                    <a:pt x="0" y="194098"/>
                    <a:pt x="159232" y="0"/>
                    <a:pt x="355739" y="0"/>
                  </a:cubicBezTo>
                  <a:lnTo>
                    <a:pt x="3745698" y="0"/>
                  </a:lnTo>
                  <a:cubicBezTo>
                    <a:pt x="3942205" y="0"/>
                    <a:pt x="4101437" y="194098"/>
                    <a:pt x="4101437" y="433580"/>
                  </a:cubicBezTo>
                  <a:lnTo>
                    <a:pt x="4101437" y="2168197"/>
                  </a:lnTo>
                  <a:cubicBezTo>
                    <a:pt x="4101437" y="2407679"/>
                    <a:pt x="3942205" y="2601778"/>
                    <a:pt x="3745698" y="2601778"/>
                  </a:cubicBezTo>
                  <a:lnTo>
                    <a:pt x="355739" y="2601778"/>
                  </a:lnTo>
                  <a:cubicBezTo>
                    <a:pt x="159232" y="2601778"/>
                    <a:pt x="0" y="2407679"/>
                    <a:pt x="0" y="2168197"/>
                  </a:cubicBezTo>
                  <a:close/>
                </a:path>
              </a:pathLst>
            </a:custGeom>
            <a:solidFill>
              <a:srgbClr val="5B9BD5"/>
            </a:solid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4125563" cy="2631343"/>
            </a:xfrm>
            <a:custGeom>
              <a:avLst/>
              <a:gdLst/>
              <a:ahLst/>
              <a:cxnLst/>
              <a:rect l="l" t="t" r="r" b="b"/>
              <a:pathLst>
                <a:path w="4125563" h="2631343">
                  <a:moveTo>
                    <a:pt x="0" y="448363"/>
                  </a:moveTo>
                  <a:cubicBezTo>
                    <a:pt x="0" y="200751"/>
                    <a:pt x="164781" y="0"/>
                    <a:pt x="367802" y="0"/>
                  </a:cubicBezTo>
                  <a:lnTo>
                    <a:pt x="3757761" y="0"/>
                  </a:lnTo>
                  <a:lnTo>
                    <a:pt x="3757761" y="14783"/>
                  </a:lnTo>
                  <a:lnTo>
                    <a:pt x="3757761" y="0"/>
                  </a:lnTo>
                  <a:cubicBezTo>
                    <a:pt x="3960782" y="0"/>
                    <a:pt x="4125563" y="200751"/>
                    <a:pt x="4125563" y="448363"/>
                  </a:cubicBezTo>
                  <a:lnTo>
                    <a:pt x="4113500" y="448363"/>
                  </a:lnTo>
                  <a:lnTo>
                    <a:pt x="4125563" y="448363"/>
                  </a:lnTo>
                  <a:lnTo>
                    <a:pt x="4125563" y="2182980"/>
                  </a:lnTo>
                  <a:lnTo>
                    <a:pt x="4113500" y="2182980"/>
                  </a:lnTo>
                  <a:lnTo>
                    <a:pt x="4125563" y="2182980"/>
                  </a:lnTo>
                  <a:cubicBezTo>
                    <a:pt x="4125563" y="2430740"/>
                    <a:pt x="3960782" y="2631343"/>
                    <a:pt x="3757761" y="2631343"/>
                  </a:cubicBezTo>
                  <a:lnTo>
                    <a:pt x="3757761" y="2616561"/>
                  </a:lnTo>
                  <a:lnTo>
                    <a:pt x="3757761" y="2631343"/>
                  </a:lnTo>
                  <a:lnTo>
                    <a:pt x="367802" y="2631343"/>
                  </a:lnTo>
                  <a:lnTo>
                    <a:pt x="367802" y="2616561"/>
                  </a:lnTo>
                  <a:lnTo>
                    <a:pt x="367802" y="2631343"/>
                  </a:lnTo>
                  <a:cubicBezTo>
                    <a:pt x="164781" y="2631343"/>
                    <a:pt x="0" y="2430593"/>
                    <a:pt x="0" y="2182980"/>
                  </a:cubicBezTo>
                  <a:lnTo>
                    <a:pt x="0" y="448363"/>
                  </a:lnTo>
                  <a:lnTo>
                    <a:pt x="12063" y="448363"/>
                  </a:lnTo>
                  <a:lnTo>
                    <a:pt x="0" y="448363"/>
                  </a:lnTo>
                  <a:moveTo>
                    <a:pt x="24126" y="448363"/>
                  </a:moveTo>
                  <a:lnTo>
                    <a:pt x="24126" y="2182980"/>
                  </a:lnTo>
                  <a:lnTo>
                    <a:pt x="12063" y="2182980"/>
                  </a:lnTo>
                  <a:lnTo>
                    <a:pt x="24126" y="2182980"/>
                  </a:lnTo>
                  <a:cubicBezTo>
                    <a:pt x="24126" y="2414184"/>
                    <a:pt x="177930" y="2601778"/>
                    <a:pt x="367802" y="2601778"/>
                  </a:cubicBezTo>
                  <a:lnTo>
                    <a:pt x="3757761" y="2601778"/>
                  </a:lnTo>
                  <a:cubicBezTo>
                    <a:pt x="3947633" y="2601778"/>
                    <a:pt x="4101437" y="2414184"/>
                    <a:pt x="4101437" y="2182980"/>
                  </a:cubicBezTo>
                  <a:lnTo>
                    <a:pt x="4101437" y="448363"/>
                  </a:lnTo>
                  <a:cubicBezTo>
                    <a:pt x="4101437" y="217160"/>
                    <a:pt x="3947633" y="29566"/>
                    <a:pt x="3757761" y="29566"/>
                  </a:cubicBezTo>
                  <a:lnTo>
                    <a:pt x="367802" y="29566"/>
                  </a:lnTo>
                  <a:lnTo>
                    <a:pt x="367802" y="14783"/>
                  </a:lnTo>
                  <a:lnTo>
                    <a:pt x="367802" y="29566"/>
                  </a:lnTo>
                  <a:cubicBezTo>
                    <a:pt x="177930" y="29566"/>
                    <a:pt x="24126" y="217160"/>
                    <a:pt x="24126" y="448363"/>
                  </a:cubicBez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76200"/>
              <a:ext cx="4125563" cy="2707543"/>
            </a:xfrm>
            <a:prstGeom prst="rect">
              <a:avLst/>
            </a:prstGeom>
          </p:spPr>
          <p:txBody>
            <a:bodyPr lIns="57786" tIns="57786" rIns="57786" bIns="57786" rtlCol="0" anchor="ctr"/>
            <a:lstStyle/>
            <a:p>
              <a:pPr algn="ctr">
                <a:lnSpc>
                  <a:spcPts val="4231"/>
                </a:lnSpc>
              </a:pPr>
              <a:r>
                <a:rPr lang="en-US" sz="3526">
                  <a:solidFill>
                    <a:srgbClr val="FFFFFF"/>
                  </a:solidFill>
                  <a:latin typeface="Calibri (MS)"/>
                  <a:ea typeface="Calibri (MS)"/>
                  <a:cs typeface="Calibri (MS)"/>
                  <a:sym typeface="Calibri (MS)"/>
                </a:rPr>
                <a:t>Check History</a:t>
              </a:r>
            </a:p>
          </p:txBody>
        </p:sp>
      </p:grpSp>
      <p:sp>
        <p:nvSpPr>
          <p:cNvPr id="26" name="AutoShape 26"/>
          <p:cNvSpPr/>
          <p:nvPr/>
        </p:nvSpPr>
        <p:spPr>
          <a:xfrm>
            <a:off x="3457883" y="5607415"/>
            <a:ext cx="11053017" cy="75671"/>
          </a:xfrm>
          <a:prstGeom prst="line">
            <a:avLst/>
          </a:prstGeom>
          <a:ln w="28575" cap="rnd">
            <a:solidFill>
              <a:srgbClr val="5B9BD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7" name="Group 27"/>
          <p:cNvGrpSpPr/>
          <p:nvPr/>
        </p:nvGrpSpPr>
        <p:grpSpPr>
          <a:xfrm>
            <a:off x="3303511" y="5407732"/>
            <a:ext cx="370492" cy="462426"/>
            <a:chOff x="0" y="0"/>
            <a:chExt cx="434270" cy="542029"/>
          </a:xfrm>
        </p:grpSpPr>
        <p:sp>
          <p:nvSpPr>
            <p:cNvPr id="28" name="Freeform 28"/>
            <p:cNvSpPr/>
            <p:nvPr/>
          </p:nvSpPr>
          <p:spPr>
            <a:xfrm>
              <a:off x="12063" y="14783"/>
              <a:ext cx="410144" cy="512521"/>
            </a:xfrm>
            <a:custGeom>
              <a:avLst/>
              <a:gdLst/>
              <a:ahLst/>
              <a:cxnLst/>
              <a:rect l="l" t="t" r="r" b="b"/>
              <a:pathLst>
                <a:path w="410144" h="512521">
                  <a:moveTo>
                    <a:pt x="0" y="256186"/>
                  </a:moveTo>
                  <a:cubicBezTo>
                    <a:pt x="0" y="114715"/>
                    <a:pt x="91800" y="0"/>
                    <a:pt x="205072" y="0"/>
                  </a:cubicBezTo>
                  <a:cubicBezTo>
                    <a:pt x="318344" y="0"/>
                    <a:pt x="410144" y="114715"/>
                    <a:pt x="410144" y="256186"/>
                  </a:cubicBezTo>
                  <a:cubicBezTo>
                    <a:pt x="410144" y="397658"/>
                    <a:pt x="318344" y="512520"/>
                    <a:pt x="205072" y="512520"/>
                  </a:cubicBezTo>
                  <a:cubicBezTo>
                    <a:pt x="91800" y="512520"/>
                    <a:pt x="0" y="397806"/>
                    <a:pt x="0" y="256186"/>
                  </a:cubicBez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29" name="Freeform 29"/>
            <p:cNvSpPr/>
            <p:nvPr/>
          </p:nvSpPr>
          <p:spPr>
            <a:xfrm>
              <a:off x="0" y="0"/>
              <a:ext cx="434270" cy="541938"/>
            </a:xfrm>
            <a:custGeom>
              <a:avLst/>
              <a:gdLst/>
              <a:ahLst/>
              <a:cxnLst/>
              <a:rect l="l" t="t" r="r" b="b"/>
              <a:pathLst>
                <a:path w="434270" h="541938">
                  <a:moveTo>
                    <a:pt x="0" y="270969"/>
                  </a:moveTo>
                  <a:cubicBezTo>
                    <a:pt x="0" y="121663"/>
                    <a:pt x="96987" y="0"/>
                    <a:pt x="217135" y="0"/>
                  </a:cubicBezTo>
                  <a:lnTo>
                    <a:pt x="217135" y="14783"/>
                  </a:lnTo>
                  <a:lnTo>
                    <a:pt x="217135" y="0"/>
                  </a:lnTo>
                  <a:cubicBezTo>
                    <a:pt x="337283" y="0"/>
                    <a:pt x="434270" y="121663"/>
                    <a:pt x="434270" y="270969"/>
                  </a:cubicBezTo>
                  <a:lnTo>
                    <a:pt x="422207" y="270969"/>
                  </a:lnTo>
                  <a:lnTo>
                    <a:pt x="434270" y="270969"/>
                  </a:lnTo>
                  <a:cubicBezTo>
                    <a:pt x="434270" y="420424"/>
                    <a:pt x="337283" y="541938"/>
                    <a:pt x="217135" y="541938"/>
                  </a:cubicBezTo>
                  <a:lnTo>
                    <a:pt x="217135" y="527156"/>
                  </a:lnTo>
                  <a:lnTo>
                    <a:pt x="217135" y="541938"/>
                  </a:lnTo>
                  <a:cubicBezTo>
                    <a:pt x="96987" y="541938"/>
                    <a:pt x="0" y="420276"/>
                    <a:pt x="0" y="270969"/>
                  </a:cubicBezTo>
                  <a:lnTo>
                    <a:pt x="12063" y="270969"/>
                  </a:lnTo>
                  <a:lnTo>
                    <a:pt x="22437" y="278508"/>
                  </a:lnTo>
                  <a:cubicBezTo>
                    <a:pt x="19663" y="284274"/>
                    <a:pt x="14114" y="286935"/>
                    <a:pt x="8927" y="285161"/>
                  </a:cubicBezTo>
                  <a:cubicBezTo>
                    <a:pt x="3740" y="283387"/>
                    <a:pt x="0" y="277622"/>
                    <a:pt x="0" y="270969"/>
                  </a:cubicBezTo>
                  <a:moveTo>
                    <a:pt x="24126" y="270969"/>
                  </a:moveTo>
                  <a:lnTo>
                    <a:pt x="12063" y="270969"/>
                  </a:lnTo>
                  <a:lnTo>
                    <a:pt x="1689" y="263430"/>
                  </a:lnTo>
                  <a:cubicBezTo>
                    <a:pt x="4463" y="257665"/>
                    <a:pt x="10012" y="255004"/>
                    <a:pt x="15199" y="256778"/>
                  </a:cubicBezTo>
                  <a:cubicBezTo>
                    <a:pt x="20387" y="258552"/>
                    <a:pt x="24126" y="264317"/>
                    <a:pt x="24126" y="270969"/>
                  </a:cubicBezTo>
                  <a:cubicBezTo>
                    <a:pt x="24126" y="404606"/>
                    <a:pt x="110739" y="512373"/>
                    <a:pt x="217135" y="512373"/>
                  </a:cubicBezTo>
                  <a:cubicBezTo>
                    <a:pt x="323531" y="512373"/>
                    <a:pt x="410144" y="404606"/>
                    <a:pt x="410144" y="270969"/>
                  </a:cubicBezTo>
                  <a:cubicBezTo>
                    <a:pt x="410144" y="137332"/>
                    <a:pt x="323531" y="29566"/>
                    <a:pt x="217135" y="29566"/>
                  </a:cubicBezTo>
                  <a:lnTo>
                    <a:pt x="217135" y="14783"/>
                  </a:lnTo>
                  <a:lnTo>
                    <a:pt x="217135" y="29566"/>
                  </a:lnTo>
                  <a:cubicBezTo>
                    <a:pt x="110739" y="29566"/>
                    <a:pt x="24126" y="137332"/>
                    <a:pt x="24126" y="270969"/>
                  </a:cubicBezTo>
                  <a:close/>
                </a:path>
              </a:pathLst>
            </a:custGeom>
            <a:solidFill>
              <a:srgbClr val="172C51"/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5993011" y="5407732"/>
            <a:ext cx="370492" cy="462426"/>
            <a:chOff x="0" y="0"/>
            <a:chExt cx="434270" cy="542029"/>
          </a:xfrm>
        </p:grpSpPr>
        <p:sp>
          <p:nvSpPr>
            <p:cNvPr id="31" name="Freeform 31"/>
            <p:cNvSpPr/>
            <p:nvPr/>
          </p:nvSpPr>
          <p:spPr>
            <a:xfrm>
              <a:off x="12063" y="14783"/>
              <a:ext cx="410144" cy="512521"/>
            </a:xfrm>
            <a:custGeom>
              <a:avLst/>
              <a:gdLst/>
              <a:ahLst/>
              <a:cxnLst/>
              <a:rect l="l" t="t" r="r" b="b"/>
              <a:pathLst>
                <a:path w="410144" h="512521">
                  <a:moveTo>
                    <a:pt x="0" y="256186"/>
                  </a:moveTo>
                  <a:cubicBezTo>
                    <a:pt x="0" y="114715"/>
                    <a:pt x="91800" y="0"/>
                    <a:pt x="205072" y="0"/>
                  </a:cubicBezTo>
                  <a:cubicBezTo>
                    <a:pt x="318344" y="0"/>
                    <a:pt x="410144" y="114715"/>
                    <a:pt x="410144" y="256186"/>
                  </a:cubicBezTo>
                  <a:cubicBezTo>
                    <a:pt x="410144" y="397658"/>
                    <a:pt x="318344" y="512520"/>
                    <a:pt x="205072" y="512520"/>
                  </a:cubicBezTo>
                  <a:cubicBezTo>
                    <a:pt x="91800" y="512520"/>
                    <a:pt x="0" y="397806"/>
                    <a:pt x="0" y="256186"/>
                  </a:cubicBez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32" name="Freeform 32"/>
            <p:cNvSpPr/>
            <p:nvPr/>
          </p:nvSpPr>
          <p:spPr>
            <a:xfrm>
              <a:off x="0" y="0"/>
              <a:ext cx="434270" cy="541938"/>
            </a:xfrm>
            <a:custGeom>
              <a:avLst/>
              <a:gdLst/>
              <a:ahLst/>
              <a:cxnLst/>
              <a:rect l="l" t="t" r="r" b="b"/>
              <a:pathLst>
                <a:path w="434270" h="541938">
                  <a:moveTo>
                    <a:pt x="0" y="270969"/>
                  </a:moveTo>
                  <a:cubicBezTo>
                    <a:pt x="0" y="121663"/>
                    <a:pt x="96987" y="0"/>
                    <a:pt x="217135" y="0"/>
                  </a:cubicBezTo>
                  <a:lnTo>
                    <a:pt x="217135" y="14783"/>
                  </a:lnTo>
                  <a:lnTo>
                    <a:pt x="217135" y="0"/>
                  </a:lnTo>
                  <a:cubicBezTo>
                    <a:pt x="337283" y="0"/>
                    <a:pt x="434270" y="121663"/>
                    <a:pt x="434270" y="270969"/>
                  </a:cubicBezTo>
                  <a:lnTo>
                    <a:pt x="422207" y="270969"/>
                  </a:lnTo>
                  <a:lnTo>
                    <a:pt x="434270" y="270969"/>
                  </a:lnTo>
                  <a:cubicBezTo>
                    <a:pt x="434270" y="420424"/>
                    <a:pt x="337283" y="541938"/>
                    <a:pt x="217135" y="541938"/>
                  </a:cubicBezTo>
                  <a:lnTo>
                    <a:pt x="217135" y="527156"/>
                  </a:lnTo>
                  <a:lnTo>
                    <a:pt x="217135" y="541938"/>
                  </a:lnTo>
                  <a:cubicBezTo>
                    <a:pt x="96987" y="541938"/>
                    <a:pt x="0" y="420276"/>
                    <a:pt x="0" y="270969"/>
                  </a:cubicBezTo>
                  <a:lnTo>
                    <a:pt x="12063" y="270969"/>
                  </a:lnTo>
                  <a:lnTo>
                    <a:pt x="22437" y="278508"/>
                  </a:lnTo>
                  <a:cubicBezTo>
                    <a:pt x="19663" y="284274"/>
                    <a:pt x="14114" y="286935"/>
                    <a:pt x="8927" y="285161"/>
                  </a:cubicBezTo>
                  <a:cubicBezTo>
                    <a:pt x="3740" y="283387"/>
                    <a:pt x="0" y="277622"/>
                    <a:pt x="0" y="270969"/>
                  </a:cubicBezTo>
                  <a:moveTo>
                    <a:pt x="24126" y="270969"/>
                  </a:moveTo>
                  <a:lnTo>
                    <a:pt x="12063" y="270969"/>
                  </a:lnTo>
                  <a:lnTo>
                    <a:pt x="1689" y="263430"/>
                  </a:lnTo>
                  <a:cubicBezTo>
                    <a:pt x="4463" y="257665"/>
                    <a:pt x="10012" y="255004"/>
                    <a:pt x="15199" y="256778"/>
                  </a:cubicBezTo>
                  <a:cubicBezTo>
                    <a:pt x="20387" y="258552"/>
                    <a:pt x="24126" y="264317"/>
                    <a:pt x="24126" y="270969"/>
                  </a:cubicBezTo>
                  <a:cubicBezTo>
                    <a:pt x="24126" y="404606"/>
                    <a:pt x="110739" y="512373"/>
                    <a:pt x="217135" y="512373"/>
                  </a:cubicBezTo>
                  <a:cubicBezTo>
                    <a:pt x="323531" y="512373"/>
                    <a:pt x="410144" y="404606"/>
                    <a:pt x="410144" y="270969"/>
                  </a:cubicBezTo>
                  <a:cubicBezTo>
                    <a:pt x="410144" y="137332"/>
                    <a:pt x="323531" y="29566"/>
                    <a:pt x="217135" y="29566"/>
                  </a:cubicBezTo>
                  <a:lnTo>
                    <a:pt x="217135" y="14783"/>
                  </a:lnTo>
                  <a:lnTo>
                    <a:pt x="217135" y="29566"/>
                  </a:lnTo>
                  <a:cubicBezTo>
                    <a:pt x="110739" y="29566"/>
                    <a:pt x="24126" y="137332"/>
                    <a:pt x="24126" y="270969"/>
                  </a:cubicBezTo>
                  <a:close/>
                </a:path>
              </a:pathLst>
            </a:custGeom>
            <a:solidFill>
              <a:srgbClr val="172C51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8600179" y="5458183"/>
            <a:ext cx="370492" cy="462426"/>
            <a:chOff x="0" y="0"/>
            <a:chExt cx="434270" cy="542029"/>
          </a:xfrm>
        </p:grpSpPr>
        <p:sp>
          <p:nvSpPr>
            <p:cNvPr id="34" name="Freeform 34"/>
            <p:cNvSpPr/>
            <p:nvPr/>
          </p:nvSpPr>
          <p:spPr>
            <a:xfrm>
              <a:off x="12063" y="14783"/>
              <a:ext cx="410144" cy="512521"/>
            </a:xfrm>
            <a:custGeom>
              <a:avLst/>
              <a:gdLst/>
              <a:ahLst/>
              <a:cxnLst/>
              <a:rect l="l" t="t" r="r" b="b"/>
              <a:pathLst>
                <a:path w="410144" h="512521">
                  <a:moveTo>
                    <a:pt x="0" y="256186"/>
                  </a:moveTo>
                  <a:cubicBezTo>
                    <a:pt x="0" y="114715"/>
                    <a:pt x="91800" y="0"/>
                    <a:pt x="205072" y="0"/>
                  </a:cubicBezTo>
                  <a:cubicBezTo>
                    <a:pt x="318344" y="0"/>
                    <a:pt x="410144" y="114715"/>
                    <a:pt x="410144" y="256186"/>
                  </a:cubicBezTo>
                  <a:cubicBezTo>
                    <a:pt x="410144" y="397658"/>
                    <a:pt x="318344" y="512520"/>
                    <a:pt x="205072" y="512520"/>
                  </a:cubicBezTo>
                  <a:cubicBezTo>
                    <a:pt x="91800" y="512520"/>
                    <a:pt x="0" y="397806"/>
                    <a:pt x="0" y="256186"/>
                  </a:cubicBez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35" name="Freeform 35"/>
            <p:cNvSpPr/>
            <p:nvPr/>
          </p:nvSpPr>
          <p:spPr>
            <a:xfrm>
              <a:off x="0" y="0"/>
              <a:ext cx="434270" cy="541938"/>
            </a:xfrm>
            <a:custGeom>
              <a:avLst/>
              <a:gdLst/>
              <a:ahLst/>
              <a:cxnLst/>
              <a:rect l="l" t="t" r="r" b="b"/>
              <a:pathLst>
                <a:path w="434270" h="541938">
                  <a:moveTo>
                    <a:pt x="0" y="270969"/>
                  </a:moveTo>
                  <a:cubicBezTo>
                    <a:pt x="0" y="121663"/>
                    <a:pt x="96987" y="0"/>
                    <a:pt x="217135" y="0"/>
                  </a:cubicBezTo>
                  <a:lnTo>
                    <a:pt x="217135" y="14783"/>
                  </a:lnTo>
                  <a:lnTo>
                    <a:pt x="217135" y="0"/>
                  </a:lnTo>
                  <a:cubicBezTo>
                    <a:pt x="337283" y="0"/>
                    <a:pt x="434270" y="121663"/>
                    <a:pt x="434270" y="270969"/>
                  </a:cubicBezTo>
                  <a:lnTo>
                    <a:pt x="422207" y="270969"/>
                  </a:lnTo>
                  <a:lnTo>
                    <a:pt x="434270" y="270969"/>
                  </a:lnTo>
                  <a:cubicBezTo>
                    <a:pt x="434270" y="420424"/>
                    <a:pt x="337283" y="541938"/>
                    <a:pt x="217135" y="541938"/>
                  </a:cubicBezTo>
                  <a:lnTo>
                    <a:pt x="217135" y="527156"/>
                  </a:lnTo>
                  <a:lnTo>
                    <a:pt x="217135" y="541938"/>
                  </a:lnTo>
                  <a:cubicBezTo>
                    <a:pt x="96987" y="541938"/>
                    <a:pt x="0" y="420276"/>
                    <a:pt x="0" y="270969"/>
                  </a:cubicBezTo>
                  <a:lnTo>
                    <a:pt x="12063" y="270969"/>
                  </a:lnTo>
                  <a:lnTo>
                    <a:pt x="22437" y="278508"/>
                  </a:lnTo>
                  <a:cubicBezTo>
                    <a:pt x="19663" y="284274"/>
                    <a:pt x="14114" y="286935"/>
                    <a:pt x="8927" y="285161"/>
                  </a:cubicBezTo>
                  <a:cubicBezTo>
                    <a:pt x="3740" y="283387"/>
                    <a:pt x="0" y="277622"/>
                    <a:pt x="0" y="270969"/>
                  </a:cubicBezTo>
                  <a:moveTo>
                    <a:pt x="24126" y="270969"/>
                  </a:moveTo>
                  <a:lnTo>
                    <a:pt x="12063" y="270969"/>
                  </a:lnTo>
                  <a:lnTo>
                    <a:pt x="1689" y="263430"/>
                  </a:lnTo>
                  <a:cubicBezTo>
                    <a:pt x="4463" y="257665"/>
                    <a:pt x="10012" y="255004"/>
                    <a:pt x="15199" y="256778"/>
                  </a:cubicBezTo>
                  <a:cubicBezTo>
                    <a:pt x="20387" y="258552"/>
                    <a:pt x="24126" y="264317"/>
                    <a:pt x="24126" y="270969"/>
                  </a:cubicBezTo>
                  <a:cubicBezTo>
                    <a:pt x="24126" y="404606"/>
                    <a:pt x="110739" y="512373"/>
                    <a:pt x="217135" y="512373"/>
                  </a:cubicBezTo>
                  <a:cubicBezTo>
                    <a:pt x="323531" y="512373"/>
                    <a:pt x="410144" y="404606"/>
                    <a:pt x="410144" y="270969"/>
                  </a:cubicBezTo>
                  <a:cubicBezTo>
                    <a:pt x="410144" y="137332"/>
                    <a:pt x="323531" y="29566"/>
                    <a:pt x="217135" y="29566"/>
                  </a:cubicBezTo>
                  <a:lnTo>
                    <a:pt x="217135" y="14783"/>
                  </a:lnTo>
                  <a:lnTo>
                    <a:pt x="217135" y="29566"/>
                  </a:lnTo>
                  <a:cubicBezTo>
                    <a:pt x="110739" y="29566"/>
                    <a:pt x="24126" y="137332"/>
                    <a:pt x="24126" y="270969"/>
                  </a:cubicBezTo>
                  <a:close/>
                </a:path>
              </a:pathLst>
            </a:custGeom>
            <a:solidFill>
              <a:srgbClr val="172C51"/>
            </a:solidFill>
          </p:spPr>
        </p:sp>
      </p:grpSp>
      <p:grpSp>
        <p:nvGrpSpPr>
          <p:cNvPr id="36" name="Group 36"/>
          <p:cNvGrpSpPr/>
          <p:nvPr/>
        </p:nvGrpSpPr>
        <p:grpSpPr>
          <a:xfrm>
            <a:off x="11865998" y="5449777"/>
            <a:ext cx="370492" cy="462426"/>
            <a:chOff x="0" y="0"/>
            <a:chExt cx="434270" cy="542029"/>
          </a:xfrm>
        </p:grpSpPr>
        <p:sp>
          <p:nvSpPr>
            <p:cNvPr id="37" name="Freeform 37"/>
            <p:cNvSpPr/>
            <p:nvPr/>
          </p:nvSpPr>
          <p:spPr>
            <a:xfrm>
              <a:off x="12063" y="14783"/>
              <a:ext cx="410144" cy="512521"/>
            </a:xfrm>
            <a:custGeom>
              <a:avLst/>
              <a:gdLst/>
              <a:ahLst/>
              <a:cxnLst/>
              <a:rect l="l" t="t" r="r" b="b"/>
              <a:pathLst>
                <a:path w="410144" h="512521">
                  <a:moveTo>
                    <a:pt x="0" y="256186"/>
                  </a:moveTo>
                  <a:cubicBezTo>
                    <a:pt x="0" y="114715"/>
                    <a:pt x="91800" y="0"/>
                    <a:pt x="205072" y="0"/>
                  </a:cubicBezTo>
                  <a:cubicBezTo>
                    <a:pt x="318344" y="0"/>
                    <a:pt x="410144" y="114715"/>
                    <a:pt x="410144" y="256186"/>
                  </a:cubicBezTo>
                  <a:cubicBezTo>
                    <a:pt x="410144" y="397658"/>
                    <a:pt x="318344" y="512520"/>
                    <a:pt x="205072" y="512520"/>
                  </a:cubicBezTo>
                  <a:cubicBezTo>
                    <a:pt x="91800" y="512520"/>
                    <a:pt x="0" y="397806"/>
                    <a:pt x="0" y="256186"/>
                  </a:cubicBez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38" name="Freeform 38"/>
            <p:cNvSpPr/>
            <p:nvPr/>
          </p:nvSpPr>
          <p:spPr>
            <a:xfrm>
              <a:off x="0" y="0"/>
              <a:ext cx="434270" cy="541938"/>
            </a:xfrm>
            <a:custGeom>
              <a:avLst/>
              <a:gdLst/>
              <a:ahLst/>
              <a:cxnLst/>
              <a:rect l="l" t="t" r="r" b="b"/>
              <a:pathLst>
                <a:path w="434270" h="541938">
                  <a:moveTo>
                    <a:pt x="0" y="270969"/>
                  </a:moveTo>
                  <a:cubicBezTo>
                    <a:pt x="0" y="121663"/>
                    <a:pt x="96987" y="0"/>
                    <a:pt x="217135" y="0"/>
                  </a:cubicBezTo>
                  <a:lnTo>
                    <a:pt x="217135" y="14783"/>
                  </a:lnTo>
                  <a:lnTo>
                    <a:pt x="217135" y="0"/>
                  </a:lnTo>
                  <a:cubicBezTo>
                    <a:pt x="337283" y="0"/>
                    <a:pt x="434270" y="121663"/>
                    <a:pt x="434270" y="270969"/>
                  </a:cubicBezTo>
                  <a:lnTo>
                    <a:pt x="422207" y="270969"/>
                  </a:lnTo>
                  <a:lnTo>
                    <a:pt x="434270" y="270969"/>
                  </a:lnTo>
                  <a:cubicBezTo>
                    <a:pt x="434270" y="420424"/>
                    <a:pt x="337283" y="541938"/>
                    <a:pt x="217135" y="541938"/>
                  </a:cubicBezTo>
                  <a:lnTo>
                    <a:pt x="217135" y="527156"/>
                  </a:lnTo>
                  <a:lnTo>
                    <a:pt x="217135" y="541938"/>
                  </a:lnTo>
                  <a:cubicBezTo>
                    <a:pt x="96987" y="541938"/>
                    <a:pt x="0" y="420276"/>
                    <a:pt x="0" y="270969"/>
                  </a:cubicBezTo>
                  <a:lnTo>
                    <a:pt x="12063" y="270969"/>
                  </a:lnTo>
                  <a:lnTo>
                    <a:pt x="22437" y="278508"/>
                  </a:lnTo>
                  <a:cubicBezTo>
                    <a:pt x="19663" y="284274"/>
                    <a:pt x="14114" y="286935"/>
                    <a:pt x="8927" y="285161"/>
                  </a:cubicBezTo>
                  <a:cubicBezTo>
                    <a:pt x="3740" y="283387"/>
                    <a:pt x="0" y="277622"/>
                    <a:pt x="0" y="270969"/>
                  </a:cubicBezTo>
                  <a:moveTo>
                    <a:pt x="24126" y="270969"/>
                  </a:moveTo>
                  <a:lnTo>
                    <a:pt x="12063" y="270969"/>
                  </a:lnTo>
                  <a:lnTo>
                    <a:pt x="1689" y="263430"/>
                  </a:lnTo>
                  <a:cubicBezTo>
                    <a:pt x="4463" y="257665"/>
                    <a:pt x="10012" y="255004"/>
                    <a:pt x="15199" y="256778"/>
                  </a:cubicBezTo>
                  <a:cubicBezTo>
                    <a:pt x="20387" y="258552"/>
                    <a:pt x="24126" y="264317"/>
                    <a:pt x="24126" y="270969"/>
                  </a:cubicBezTo>
                  <a:cubicBezTo>
                    <a:pt x="24126" y="404606"/>
                    <a:pt x="110739" y="512373"/>
                    <a:pt x="217135" y="512373"/>
                  </a:cubicBezTo>
                  <a:cubicBezTo>
                    <a:pt x="323531" y="512373"/>
                    <a:pt x="410144" y="404606"/>
                    <a:pt x="410144" y="270969"/>
                  </a:cubicBezTo>
                  <a:cubicBezTo>
                    <a:pt x="410144" y="137332"/>
                    <a:pt x="323531" y="29566"/>
                    <a:pt x="217135" y="29566"/>
                  </a:cubicBezTo>
                  <a:lnTo>
                    <a:pt x="217135" y="14783"/>
                  </a:lnTo>
                  <a:lnTo>
                    <a:pt x="217135" y="29566"/>
                  </a:lnTo>
                  <a:cubicBezTo>
                    <a:pt x="110739" y="29566"/>
                    <a:pt x="24126" y="137332"/>
                    <a:pt x="24126" y="270969"/>
                  </a:cubicBezTo>
                  <a:close/>
                </a:path>
              </a:pathLst>
            </a:custGeom>
            <a:solidFill>
              <a:srgbClr val="172C51"/>
            </a:solidFill>
          </p:spPr>
        </p:sp>
      </p:grpSp>
      <p:grpSp>
        <p:nvGrpSpPr>
          <p:cNvPr id="39" name="Group 39"/>
          <p:cNvGrpSpPr/>
          <p:nvPr/>
        </p:nvGrpSpPr>
        <p:grpSpPr>
          <a:xfrm>
            <a:off x="14294779" y="5407732"/>
            <a:ext cx="370492" cy="462426"/>
            <a:chOff x="0" y="0"/>
            <a:chExt cx="434270" cy="542029"/>
          </a:xfrm>
        </p:grpSpPr>
        <p:sp>
          <p:nvSpPr>
            <p:cNvPr id="40" name="Freeform 40"/>
            <p:cNvSpPr/>
            <p:nvPr/>
          </p:nvSpPr>
          <p:spPr>
            <a:xfrm>
              <a:off x="12063" y="14783"/>
              <a:ext cx="410144" cy="512521"/>
            </a:xfrm>
            <a:custGeom>
              <a:avLst/>
              <a:gdLst/>
              <a:ahLst/>
              <a:cxnLst/>
              <a:rect l="l" t="t" r="r" b="b"/>
              <a:pathLst>
                <a:path w="410144" h="512521">
                  <a:moveTo>
                    <a:pt x="0" y="256186"/>
                  </a:moveTo>
                  <a:cubicBezTo>
                    <a:pt x="0" y="114715"/>
                    <a:pt x="91800" y="0"/>
                    <a:pt x="205072" y="0"/>
                  </a:cubicBezTo>
                  <a:cubicBezTo>
                    <a:pt x="318344" y="0"/>
                    <a:pt x="410144" y="114715"/>
                    <a:pt x="410144" y="256186"/>
                  </a:cubicBezTo>
                  <a:cubicBezTo>
                    <a:pt x="410144" y="397658"/>
                    <a:pt x="318344" y="512520"/>
                    <a:pt x="205072" y="512520"/>
                  </a:cubicBezTo>
                  <a:cubicBezTo>
                    <a:pt x="91800" y="512520"/>
                    <a:pt x="0" y="397806"/>
                    <a:pt x="0" y="256186"/>
                  </a:cubicBezTo>
                  <a:close/>
                </a:path>
              </a:pathLst>
            </a:custGeom>
            <a:solidFill>
              <a:srgbClr val="4472C4"/>
            </a:solidFill>
          </p:spPr>
        </p:sp>
        <p:sp>
          <p:nvSpPr>
            <p:cNvPr id="41" name="Freeform 41"/>
            <p:cNvSpPr/>
            <p:nvPr/>
          </p:nvSpPr>
          <p:spPr>
            <a:xfrm>
              <a:off x="0" y="0"/>
              <a:ext cx="434270" cy="541938"/>
            </a:xfrm>
            <a:custGeom>
              <a:avLst/>
              <a:gdLst/>
              <a:ahLst/>
              <a:cxnLst/>
              <a:rect l="l" t="t" r="r" b="b"/>
              <a:pathLst>
                <a:path w="434270" h="541938">
                  <a:moveTo>
                    <a:pt x="0" y="270969"/>
                  </a:moveTo>
                  <a:cubicBezTo>
                    <a:pt x="0" y="121663"/>
                    <a:pt x="96987" y="0"/>
                    <a:pt x="217135" y="0"/>
                  </a:cubicBezTo>
                  <a:lnTo>
                    <a:pt x="217135" y="14783"/>
                  </a:lnTo>
                  <a:lnTo>
                    <a:pt x="217135" y="0"/>
                  </a:lnTo>
                  <a:cubicBezTo>
                    <a:pt x="337283" y="0"/>
                    <a:pt x="434270" y="121663"/>
                    <a:pt x="434270" y="270969"/>
                  </a:cubicBezTo>
                  <a:lnTo>
                    <a:pt x="422207" y="270969"/>
                  </a:lnTo>
                  <a:lnTo>
                    <a:pt x="434270" y="270969"/>
                  </a:lnTo>
                  <a:cubicBezTo>
                    <a:pt x="434270" y="420424"/>
                    <a:pt x="337283" y="541938"/>
                    <a:pt x="217135" y="541938"/>
                  </a:cubicBezTo>
                  <a:lnTo>
                    <a:pt x="217135" y="527156"/>
                  </a:lnTo>
                  <a:lnTo>
                    <a:pt x="217135" y="541938"/>
                  </a:lnTo>
                  <a:cubicBezTo>
                    <a:pt x="96987" y="541938"/>
                    <a:pt x="0" y="420276"/>
                    <a:pt x="0" y="270969"/>
                  </a:cubicBezTo>
                  <a:lnTo>
                    <a:pt x="12063" y="270969"/>
                  </a:lnTo>
                  <a:lnTo>
                    <a:pt x="22437" y="278508"/>
                  </a:lnTo>
                  <a:cubicBezTo>
                    <a:pt x="19663" y="284274"/>
                    <a:pt x="14114" y="286935"/>
                    <a:pt x="8927" y="285161"/>
                  </a:cubicBezTo>
                  <a:cubicBezTo>
                    <a:pt x="3740" y="283387"/>
                    <a:pt x="0" y="277622"/>
                    <a:pt x="0" y="270969"/>
                  </a:cubicBezTo>
                  <a:moveTo>
                    <a:pt x="24126" y="270969"/>
                  </a:moveTo>
                  <a:lnTo>
                    <a:pt x="12063" y="270969"/>
                  </a:lnTo>
                  <a:lnTo>
                    <a:pt x="1689" y="263430"/>
                  </a:lnTo>
                  <a:cubicBezTo>
                    <a:pt x="4463" y="257665"/>
                    <a:pt x="10012" y="255004"/>
                    <a:pt x="15199" y="256778"/>
                  </a:cubicBezTo>
                  <a:cubicBezTo>
                    <a:pt x="20387" y="258552"/>
                    <a:pt x="24126" y="264317"/>
                    <a:pt x="24126" y="270969"/>
                  </a:cubicBezTo>
                  <a:cubicBezTo>
                    <a:pt x="24126" y="404606"/>
                    <a:pt x="110739" y="512373"/>
                    <a:pt x="217135" y="512373"/>
                  </a:cubicBezTo>
                  <a:cubicBezTo>
                    <a:pt x="323531" y="512373"/>
                    <a:pt x="410144" y="404606"/>
                    <a:pt x="410144" y="270969"/>
                  </a:cubicBezTo>
                  <a:cubicBezTo>
                    <a:pt x="410144" y="137332"/>
                    <a:pt x="323531" y="29566"/>
                    <a:pt x="217135" y="29566"/>
                  </a:cubicBezTo>
                  <a:lnTo>
                    <a:pt x="217135" y="14783"/>
                  </a:lnTo>
                  <a:lnTo>
                    <a:pt x="217135" y="29566"/>
                  </a:lnTo>
                  <a:cubicBezTo>
                    <a:pt x="110739" y="29566"/>
                    <a:pt x="24126" y="137332"/>
                    <a:pt x="24126" y="270969"/>
                  </a:cubicBezTo>
                  <a:close/>
                </a:path>
              </a:pathLst>
            </a:custGeom>
            <a:solidFill>
              <a:srgbClr val="172C51"/>
            </a:solidFill>
          </p:spPr>
        </p:sp>
      </p:grpSp>
      <p:sp>
        <p:nvSpPr>
          <p:cNvPr id="42" name="AutoShape 42"/>
          <p:cNvSpPr/>
          <p:nvPr/>
        </p:nvSpPr>
        <p:spPr>
          <a:xfrm flipV="1">
            <a:off x="3457883" y="4791567"/>
            <a:ext cx="61749" cy="672918"/>
          </a:xfrm>
          <a:prstGeom prst="line">
            <a:avLst/>
          </a:prstGeom>
          <a:ln w="28575" cap="rnd">
            <a:solidFill>
              <a:srgbClr val="5B9BD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AutoShape 43"/>
          <p:cNvSpPr/>
          <p:nvPr/>
        </p:nvSpPr>
        <p:spPr>
          <a:xfrm flipV="1">
            <a:off x="6157792" y="5830082"/>
            <a:ext cx="61749" cy="672918"/>
          </a:xfrm>
          <a:prstGeom prst="line">
            <a:avLst/>
          </a:prstGeom>
          <a:ln w="28575" cap="rnd">
            <a:solidFill>
              <a:srgbClr val="5B9BD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AutoShape 44"/>
          <p:cNvSpPr/>
          <p:nvPr/>
        </p:nvSpPr>
        <p:spPr>
          <a:xfrm flipV="1">
            <a:off x="12021788" y="5868062"/>
            <a:ext cx="61749" cy="672918"/>
          </a:xfrm>
          <a:prstGeom prst="line">
            <a:avLst/>
          </a:prstGeom>
          <a:ln w="28575" cap="rnd">
            <a:solidFill>
              <a:srgbClr val="5B9BD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5" name="AutoShape 45"/>
          <p:cNvSpPr/>
          <p:nvPr/>
        </p:nvSpPr>
        <p:spPr>
          <a:xfrm flipV="1">
            <a:off x="8764012" y="4833613"/>
            <a:ext cx="61749" cy="672918"/>
          </a:xfrm>
          <a:prstGeom prst="line">
            <a:avLst/>
          </a:prstGeom>
          <a:ln w="28575" cap="rnd">
            <a:solidFill>
              <a:srgbClr val="5B9BD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6" name="AutoShape 46"/>
          <p:cNvSpPr/>
          <p:nvPr/>
        </p:nvSpPr>
        <p:spPr>
          <a:xfrm flipV="1">
            <a:off x="14449151" y="4833613"/>
            <a:ext cx="61749" cy="672918"/>
          </a:xfrm>
          <a:prstGeom prst="line">
            <a:avLst/>
          </a:prstGeom>
          <a:ln w="28575" cap="rnd">
            <a:solidFill>
              <a:srgbClr val="5B9BD5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85900" y="893621"/>
            <a:ext cx="15773400" cy="1988345"/>
            <a:chOff x="0" y="0"/>
            <a:chExt cx="21031200" cy="265112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031200" cy="2651126"/>
            </a:xfrm>
            <a:custGeom>
              <a:avLst/>
              <a:gdLst/>
              <a:ahLst/>
              <a:cxnLst/>
              <a:rect l="l" t="t" r="r" b="b"/>
              <a:pathLst>
                <a:path w="21031200" h="2651126">
                  <a:moveTo>
                    <a:pt x="0" y="0"/>
                  </a:moveTo>
                  <a:lnTo>
                    <a:pt x="21031200" y="0"/>
                  </a:lnTo>
                  <a:lnTo>
                    <a:pt x="21031200" y="2651126"/>
                  </a:lnTo>
                  <a:lnTo>
                    <a:pt x="0" y="26511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21031200" cy="26130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5184"/>
                </a:lnSpc>
              </a:pPr>
              <a:r>
                <a:rPr lang="en-US" sz="48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Modules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94779" y="2720862"/>
            <a:ext cx="8852349" cy="6406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1510" lvl="1" indent="-325755" algn="l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User Module – Handles authentication, profile, and idea management.</a:t>
            </a:r>
          </a:p>
          <a:p>
            <a:pPr marL="651510" lvl="1" indent="-325755" algn="l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AI Validation Module – Processes and evaluates ideas using AI models.</a:t>
            </a:r>
          </a:p>
          <a:p>
            <a:pPr marL="651510" lvl="1" indent="-325755" algn="l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Expert Module – Connects users with domain experts for feedback.</a:t>
            </a:r>
          </a:p>
          <a:p>
            <a:pPr marL="651510" lvl="1" indent="-325755" algn="l">
              <a:lnSpc>
                <a:spcPts val="3888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Admin Module – Manages system-level settings and monitoring.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938568" y="1887794"/>
            <a:ext cx="7731842" cy="5154561"/>
            <a:chOff x="0" y="0"/>
            <a:chExt cx="10309122" cy="687274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309098" cy="6872732"/>
            </a:xfrm>
            <a:custGeom>
              <a:avLst/>
              <a:gdLst/>
              <a:ahLst/>
              <a:cxnLst/>
              <a:rect l="l" t="t" r="r" b="b"/>
              <a:pathLst>
                <a:path w="10309098" h="6872732">
                  <a:moveTo>
                    <a:pt x="0" y="0"/>
                  </a:moveTo>
                  <a:lnTo>
                    <a:pt x="10309098" y="0"/>
                  </a:lnTo>
                  <a:lnTo>
                    <a:pt x="10309098" y="6872732"/>
                  </a:lnTo>
                  <a:lnTo>
                    <a:pt x="0" y="6872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2562514" y="190992"/>
            <a:ext cx="13958763" cy="9928947"/>
            <a:chOff x="0" y="0"/>
            <a:chExt cx="19829472" cy="1410481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829418" cy="14104827"/>
            </a:xfrm>
            <a:custGeom>
              <a:avLst/>
              <a:gdLst/>
              <a:ahLst/>
              <a:cxnLst/>
              <a:rect l="l" t="t" r="r" b="b"/>
              <a:pathLst>
                <a:path w="19829418" h="14104827">
                  <a:moveTo>
                    <a:pt x="0" y="0"/>
                  </a:moveTo>
                  <a:lnTo>
                    <a:pt x="19829418" y="0"/>
                  </a:lnTo>
                  <a:lnTo>
                    <a:pt x="19829418" y="14104827"/>
                  </a:lnTo>
                  <a:lnTo>
                    <a:pt x="0" y="14104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5" r="-26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57300" y="547688"/>
            <a:ext cx="15773400" cy="1463104"/>
            <a:chOff x="0" y="0"/>
            <a:chExt cx="21031200" cy="195080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031200" cy="1950806"/>
            </a:xfrm>
            <a:custGeom>
              <a:avLst/>
              <a:gdLst/>
              <a:ahLst/>
              <a:cxnLst/>
              <a:rect l="l" t="t" r="r" b="b"/>
              <a:pathLst>
                <a:path w="21031200" h="1950806">
                  <a:moveTo>
                    <a:pt x="0" y="0"/>
                  </a:moveTo>
                  <a:lnTo>
                    <a:pt x="21031200" y="0"/>
                  </a:lnTo>
                  <a:lnTo>
                    <a:pt x="21031200" y="1950806"/>
                  </a:lnTo>
                  <a:lnTo>
                    <a:pt x="0" y="195080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21031200" cy="191270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7128"/>
                </a:lnSpc>
              </a:pPr>
              <a:r>
                <a:rPr lang="en-US" sz="6600" b="1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Features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57300" y="2253273"/>
            <a:ext cx="10197759" cy="7519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59"/>
              </a:lnSpc>
            </a:pPr>
            <a:endParaRPr dirty="0"/>
          </a:p>
          <a:p>
            <a:pPr marL="764034" lvl="1" indent="-382017" algn="l">
              <a:lnSpc>
                <a:spcPts val="4559"/>
              </a:lnSpc>
              <a:buFont typeface="Arial"/>
              <a:buChar char="•"/>
            </a:pPr>
            <a:r>
              <a:rPr lang="en-US" sz="4221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Rapid AI-based idea evaluation​</a:t>
            </a:r>
          </a:p>
          <a:p>
            <a:pPr marL="764034" lvl="1" indent="-382017" algn="l">
              <a:lnSpc>
                <a:spcPts val="4559"/>
              </a:lnSpc>
              <a:buFont typeface="Arial"/>
              <a:buChar char="•"/>
            </a:pPr>
            <a:r>
              <a:rPr lang="en-US" sz="4221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Personalized suggestions​</a:t>
            </a:r>
          </a:p>
          <a:p>
            <a:pPr marL="764034" lvl="1" indent="-382017" algn="l">
              <a:lnSpc>
                <a:spcPts val="4559"/>
              </a:lnSpc>
              <a:buFont typeface="Arial"/>
              <a:buChar char="•"/>
            </a:pPr>
            <a:r>
              <a:rPr lang="en-US" sz="4221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Helps early-stage founders save time​</a:t>
            </a:r>
          </a:p>
          <a:p>
            <a:pPr marL="764034" lvl="1" indent="-382017" algn="l">
              <a:lnSpc>
                <a:spcPts val="4559"/>
              </a:lnSpc>
              <a:buFont typeface="Arial"/>
              <a:buChar char="•"/>
            </a:pPr>
            <a:r>
              <a:rPr lang="en-US" sz="4221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Easy platform for students and innovators</a:t>
            </a:r>
          </a:p>
          <a:p>
            <a:pPr marL="764034" lvl="1" indent="-382017" algn="l">
              <a:lnSpc>
                <a:spcPts val="4559"/>
              </a:lnSpc>
              <a:buFont typeface="Arial"/>
              <a:buChar char="•"/>
            </a:pPr>
            <a:r>
              <a:rPr lang="en-US" sz="4221" dirty="0">
                <a:solidFill>
                  <a:srgbClr val="000000"/>
                </a:solidFill>
                <a:latin typeface="Calibri (MS)"/>
                <a:ea typeface="Calibri (MS)"/>
                <a:cs typeface="Calibri (MS)"/>
                <a:sym typeface="Calibri (MS)"/>
              </a:rPr>
              <a:t>Can provide exposure for real time working of idea by interacting with experts</a:t>
            </a:r>
          </a:p>
          <a:p>
            <a:pPr marL="764034" lvl="1" indent="-382017" algn="l">
              <a:lnSpc>
                <a:spcPts val="4559"/>
              </a:lnSpc>
            </a:pPr>
            <a:endParaRPr lang="en-US" sz="4221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764034" lvl="1" indent="-382017" algn="l">
              <a:lnSpc>
                <a:spcPts val="4559"/>
              </a:lnSpc>
            </a:pPr>
            <a:endParaRPr lang="en-US" sz="4221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  <a:p>
            <a:pPr marL="764034" lvl="1" indent="-382017" algn="l">
              <a:lnSpc>
                <a:spcPts val="4559"/>
              </a:lnSpc>
            </a:pPr>
            <a:endParaRPr lang="en-US" sz="4221" dirty="0">
              <a:solidFill>
                <a:srgbClr val="000000"/>
              </a:solidFill>
              <a:latin typeface="Calibri (MS)"/>
              <a:ea typeface="Calibri (MS)"/>
              <a:cs typeface="Calibri (MS)"/>
              <a:sym typeface="Calibri (MS)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2064180" y="2453148"/>
            <a:ext cx="5368413" cy="3578942"/>
            <a:chOff x="0" y="0"/>
            <a:chExt cx="7157884" cy="477192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157847" cy="4771898"/>
            </a:xfrm>
            <a:custGeom>
              <a:avLst/>
              <a:gdLst/>
              <a:ahLst/>
              <a:cxnLst/>
              <a:rect l="l" t="t" r="r" b="b"/>
              <a:pathLst>
                <a:path w="7157847" h="4771898">
                  <a:moveTo>
                    <a:pt x="0" y="0"/>
                  </a:moveTo>
                  <a:lnTo>
                    <a:pt x="7157847" y="0"/>
                  </a:lnTo>
                  <a:lnTo>
                    <a:pt x="7157847" y="4771898"/>
                  </a:lnTo>
                  <a:lnTo>
                    <a:pt x="0" y="47718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492</Words>
  <Application>Microsoft Office PowerPoint</Application>
  <PresentationFormat>Custom</PresentationFormat>
  <Paragraphs>83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</vt:lpstr>
      <vt:lpstr>Calibri (MS) Bold</vt:lpstr>
      <vt:lpstr>Arial Bold</vt:lpstr>
      <vt:lpstr>Arial</vt:lpstr>
      <vt:lpstr>Calibri (MS)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: G566 Team Members: 23bd1a050z 23bd1a0502 23bd1a054x 23bd1a0547 23bd1a0546</dc:title>
  <cp:lastModifiedBy>meruva madhav</cp:lastModifiedBy>
  <cp:revision>5</cp:revision>
  <dcterms:created xsi:type="dcterms:W3CDTF">2006-08-16T00:00:00Z</dcterms:created>
  <dcterms:modified xsi:type="dcterms:W3CDTF">2025-10-08T17:33:27Z</dcterms:modified>
  <dc:identifier>DAG1HwiUCok</dc:identifier>
</cp:coreProperties>
</file>